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4"/>
  </p:handoutMasterIdLst>
  <p:sldIdLst>
    <p:sldId id="256" r:id="rId2"/>
    <p:sldId id="257" r:id="rId3"/>
    <p:sldId id="260" r:id="rId4"/>
    <p:sldId id="261" r:id="rId5"/>
    <p:sldId id="262" r:id="rId6"/>
    <p:sldId id="289" r:id="rId7"/>
    <p:sldId id="263" r:id="rId8"/>
    <p:sldId id="266" r:id="rId9"/>
    <p:sldId id="267" r:id="rId10"/>
    <p:sldId id="268" r:id="rId11"/>
    <p:sldId id="269" r:id="rId12"/>
    <p:sldId id="270" r:id="rId13"/>
    <p:sldId id="272" r:id="rId14"/>
    <p:sldId id="290" r:id="rId15"/>
    <p:sldId id="291" r:id="rId16"/>
    <p:sldId id="29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93" r:id="rId26"/>
    <p:sldId id="281" r:id="rId27"/>
    <p:sldId id="294" r:id="rId28"/>
    <p:sldId id="295" r:id="rId29"/>
    <p:sldId id="283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10" r:id="rId44"/>
    <p:sldId id="311" r:id="rId45"/>
    <p:sldId id="284" r:id="rId46"/>
    <p:sldId id="285" r:id="rId47"/>
    <p:sldId id="286" r:id="rId48"/>
    <p:sldId id="312" r:id="rId49"/>
    <p:sldId id="313" r:id="rId50"/>
    <p:sldId id="315" r:id="rId51"/>
    <p:sldId id="314" r:id="rId52"/>
    <p:sldId id="288" r:id="rId53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1C0DE-6575-4571-8068-E669C6ACB7F2}" type="datetimeFigureOut">
              <a:rPr lang="de-DE" smtClean="0"/>
              <a:t>28.03.2017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8E60D-616E-410C-9408-24259CFAE0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861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369A-80B3-41FB-ACF1-27756D31D0D9}" type="datetimeFigureOut">
              <a:rPr lang="de-DE" smtClean="0"/>
              <a:t>28.03.2017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6BBB-3D86-4AF7-AF4C-47097A26A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427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369A-80B3-41FB-ACF1-27756D31D0D9}" type="datetimeFigureOut">
              <a:rPr lang="de-DE" smtClean="0"/>
              <a:t>28.03.2017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6BBB-3D86-4AF7-AF4C-47097A26A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44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369A-80B3-41FB-ACF1-27756D31D0D9}" type="datetimeFigureOut">
              <a:rPr lang="de-DE" smtClean="0"/>
              <a:t>28.03.2017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6BBB-3D86-4AF7-AF4C-47097A26A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940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369A-80B3-41FB-ACF1-27756D31D0D9}" type="datetimeFigureOut">
              <a:rPr lang="de-DE" smtClean="0"/>
              <a:t>28.03.2017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6BBB-3D86-4AF7-AF4C-47097A26A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0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369A-80B3-41FB-ACF1-27756D31D0D9}" type="datetimeFigureOut">
              <a:rPr lang="de-DE" smtClean="0"/>
              <a:t>28.03.2017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6BBB-3D86-4AF7-AF4C-47097A26A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088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369A-80B3-41FB-ACF1-27756D31D0D9}" type="datetimeFigureOut">
              <a:rPr lang="de-DE" smtClean="0"/>
              <a:t>28.03.2017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6BBB-3D86-4AF7-AF4C-47097A26A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08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369A-80B3-41FB-ACF1-27756D31D0D9}" type="datetimeFigureOut">
              <a:rPr lang="de-DE" smtClean="0"/>
              <a:t>28.03.2017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6BBB-3D86-4AF7-AF4C-47097A26A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90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369A-80B3-41FB-ACF1-27756D31D0D9}" type="datetimeFigureOut">
              <a:rPr lang="de-DE" smtClean="0"/>
              <a:t>28.03.2017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6BBB-3D86-4AF7-AF4C-47097A26A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30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369A-80B3-41FB-ACF1-27756D31D0D9}" type="datetimeFigureOut">
              <a:rPr lang="de-DE" smtClean="0"/>
              <a:t>28.03.2017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6BBB-3D86-4AF7-AF4C-47097A26A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678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369A-80B3-41FB-ACF1-27756D31D0D9}" type="datetimeFigureOut">
              <a:rPr lang="de-DE" smtClean="0"/>
              <a:t>28.03.2017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6BBB-3D86-4AF7-AF4C-47097A26A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00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369A-80B3-41FB-ACF1-27756D31D0D9}" type="datetimeFigureOut">
              <a:rPr lang="de-DE" smtClean="0"/>
              <a:t>28.03.2017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6BBB-3D86-4AF7-AF4C-47097A26A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926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3369A-80B3-41FB-ACF1-27756D31D0D9}" type="datetimeFigureOut">
              <a:rPr lang="de-DE" smtClean="0"/>
              <a:t>28.03.2017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96BBB-3D86-4AF7-AF4C-47097A26A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433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at/url?sa=i&amp;rct=j&amp;q=&amp;esrc=s&amp;source=images&amp;cd=&amp;cad=rja&amp;uact=8&amp;ved=0ahUKEwisoqed29vLAhUBfRoKHZKtDcUQjRwIBw&amp;url=http://www.rhein-zeitung.de/region/lokales/mayen_artikel,-Etat-2016-des-Landkreises-Mayen-Koblenz-sieht-Ueberschuss-vor-Fluechtlingskrise-schlaegt-sich-im-Haus-_arid,1399306.html&amp;bvm=bv.117868183,d.d2s&amp;psig=AFQjCNF0TgpGMZm4s4C-NK6DgrLzKPCwJw&amp;ust=145899100617519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at/url?sa=i&amp;rct=j&amp;q=&amp;esrc=s&amp;source=imgres&amp;cd=&amp;cad=rja&amp;uact=8&amp;ved=0ahUKEwiL_IWjuPnSAhUBbhQKHZf4A1sQjRwIBw&amp;url=http%3A%2F%2Fwww.memegen.com%2Fmeme%2F58ahsi&amp;psig=AFQjCNG1PkqA_LazgBSYM2hddLcRLcmcWw&amp;ust=1490798719096088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05.regionaut.meinbezirk.at/2016/01/18/9875112_web.jpg?14531075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556" y="3284984"/>
            <a:ext cx="4546889" cy="331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 smtClean="0"/>
              <a:t>Rechnungsabschluss 2016</a:t>
            </a:r>
            <a:br>
              <a:rPr lang="de-DE" b="1" dirty="0" smtClean="0"/>
            </a:br>
            <a:r>
              <a:rPr lang="de-DE" b="1" dirty="0" smtClean="0"/>
              <a:t>1. Nachtragsvoranschlag 2017</a:t>
            </a:r>
            <a:endParaRPr lang="de-DE" b="1" dirty="0"/>
          </a:p>
        </p:txBody>
      </p:sp>
      <p:pic>
        <p:nvPicPr>
          <p:cNvPr id="5" name="Grafik 4" descr="C:\Users\bogsan.DOMAENE\AppData\Local\Microsoft\Windows\Temporary Internet Files\Content.Word\Briefkopf-neu4-transparen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229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rhein-zeitung.de/cms_media/module_img/2808/1404366_1_popup_image_307d6f58c51202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97152"/>
            <a:ext cx="2530624" cy="189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507214" y="1556792"/>
            <a:ext cx="8097233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 smtClean="0"/>
              <a:t>Rechnungsabschluss 2016</a:t>
            </a:r>
          </a:p>
          <a:p>
            <a:r>
              <a:rPr lang="de-DE" sz="4000" b="1" dirty="0" smtClean="0"/>
              <a:t>Zustandekommen des OH-Überschusses (1)</a:t>
            </a:r>
            <a:endParaRPr lang="de-DE" sz="4000" b="1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323528" y="2636912"/>
            <a:ext cx="8640960" cy="3600400"/>
          </a:xfrm>
        </p:spPr>
        <p:txBody>
          <a:bodyPr>
            <a:noAutofit/>
          </a:bodyPr>
          <a:lstStyle/>
          <a:p>
            <a:r>
              <a:rPr lang="de-DE" sz="3000" dirty="0" smtClean="0"/>
              <a:t>div. Minderausgaben, z.B.:</a:t>
            </a:r>
          </a:p>
          <a:p>
            <a:pPr lvl="1"/>
            <a:r>
              <a:rPr lang="de-DE" sz="3000" dirty="0" smtClean="0"/>
              <a:t>€ 4.574,- Schulung der Gemeindefunktionäre</a:t>
            </a:r>
          </a:p>
          <a:p>
            <a:pPr lvl="1"/>
            <a:r>
              <a:rPr lang="de-DE" sz="3000" dirty="0" smtClean="0"/>
              <a:t>€ 15.335,14 Ansatz 164 – Freiwillige Feuerwehren</a:t>
            </a:r>
          </a:p>
          <a:p>
            <a:pPr lvl="1"/>
            <a:r>
              <a:rPr lang="de-DE" sz="3000" dirty="0" smtClean="0"/>
              <a:t>€ 2.966,33 Winterdienst – Streumaterial</a:t>
            </a:r>
          </a:p>
          <a:p>
            <a:pPr lvl="1"/>
            <a:r>
              <a:rPr lang="de-DE" sz="3000" dirty="0" smtClean="0"/>
              <a:t>€ 8.912,- Winterdienst – Räumung</a:t>
            </a:r>
          </a:p>
          <a:p>
            <a:pPr lvl="1"/>
            <a:endParaRPr lang="de-DE" sz="3000" dirty="0" smtClean="0"/>
          </a:p>
          <a:p>
            <a:endParaRPr lang="de-DE" sz="3000" dirty="0" smtClean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05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rhein-zeitung.de/cms_media/module_img/2808/1404366_1_popup_image_307d6f58c51202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97152"/>
            <a:ext cx="2530624" cy="189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507214" y="1556792"/>
            <a:ext cx="8097233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 smtClean="0"/>
              <a:t>Rechnungsabschluss 2016</a:t>
            </a:r>
          </a:p>
          <a:p>
            <a:r>
              <a:rPr lang="de-DE" sz="4000" b="1" dirty="0" smtClean="0"/>
              <a:t>Zustandekommen des OH-Überschusses (2)</a:t>
            </a:r>
            <a:endParaRPr lang="de-DE" sz="4000" b="1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07504" y="2636912"/>
            <a:ext cx="9036496" cy="3600400"/>
          </a:xfrm>
        </p:spPr>
        <p:txBody>
          <a:bodyPr>
            <a:noAutofit/>
          </a:bodyPr>
          <a:lstStyle/>
          <a:p>
            <a:pPr lvl="1"/>
            <a:r>
              <a:rPr lang="de-DE" sz="3000" dirty="0"/>
              <a:t>€ 4.875,80 Hochwasserschutz Instandhaltung</a:t>
            </a:r>
          </a:p>
          <a:p>
            <a:pPr lvl="1"/>
            <a:r>
              <a:rPr lang="de-DE" sz="3000" dirty="0"/>
              <a:t>€ 13.981,43 Abwasserbeseitigung – </a:t>
            </a:r>
            <a:r>
              <a:rPr lang="de-DE" sz="3000" dirty="0" smtClean="0"/>
              <a:t>Kreditzinsen</a:t>
            </a:r>
          </a:p>
          <a:p>
            <a:pPr lvl="1"/>
            <a:r>
              <a:rPr lang="de-DE" sz="3000" dirty="0" smtClean="0"/>
              <a:t>€ 7.753,69 Beiträge an AVT und AVF</a:t>
            </a:r>
          </a:p>
          <a:p>
            <a:pPr lvl="1"/>
            <a:r>
              <a:rPr lang="de-DE" sz="3000" dirty="0" smtClean="0"/>
              <a:t>€ 52.314,23 Zuführungen von OH an AOH</a:t>
            </a:r>
          </a:p>
          <a:p>
            <a:pPr lvl="1"/>
            <a:endParaRPr lang="de-DE" sz="3000" dirty="0"/>
          </a:p>
          <a:p>
            <a:pPr lvl="1"/>
            <a:r>
              <a:rPr lang="de-DE" sz="3000" dirty="0" smtClean="0"/>
              <a:t>€ 247.200,- Kassenverstärkungsmittel</a:t>
            </a:r>
          </a:p>
          <a:p>
            <a:pPr marL="457200" lvl="1" indent="0">
              <a:buNone/>
            </a:pPr>
            <a:r>
              <a:rPr lang="de-DE" sz="3000" dirty="0" smtClean="0"/>
              <a:t>    lt. 2. Nachtragsvoranschlag 2016</a:t>
            </a:r>
            <a:endParaRPr lang="de-DE" sz="3000" dirty="0"/>
          </a:p>
          <a:p>
            <a:pPr lvl="1"/>
            <a:endParaRPr lang="de-DE" sz="3000" dirty="0" smtClean="0"/>
          </a:p>
          <a:p>
            <a:pPr lvl="1"/>
            <a:endParaRPr lang="de-DE" sz="3000" dirty="0" smtClean="0"/>
          </a:p>
          <a:p>
            <a:pPr lvl="1"/>
            <a:endParaRPr lang="de-DE" sz="3000" dirty="0" smtClean="0"/>
          </a:p>
          <a:p>
            <a:endParaRPr lang="de-DE" sz="3000" dirty="0" smtClean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768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rhein-zeitung.de/cms_media/module_img/2808/1404366_1_popup_image_307d6f58c512023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97152"/>
            <a:ext cx="2530624" cy="189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507214" y="1556792"/>
            <a:ext cx="8097233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 smtClean="0"/>
              <a:t>Rechnungsabschluss 2016</a:t>
            </a:r>
          </a:p>
          <a:p>
            <a:r>
              <a:rPr lang="de-DE" sz="4000" b="1" dirty="0" smtClean="0"/>
              <a:t>Zustandekommen des OH-Überschusses (3)</a:t>
            </a:r>
            <a:endParaRPr lang="de-DE" sz="4000" b="1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Inhaltsplatzhalter 6"/>
          <p:cNvSpPr txBox="1">
            <a:spLocks/>
          </p:cNvSpPr>
          <p:nvPr/>
        </p:nvSpPr>
        <p:spPr>
          <a:xfrm>
            <a:off x="323528" y="2636912"/>
            <a:ext cx="8640960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 smtClean="0"/>
              <a:t>div. Mehreinnahmen, z.B.:</a:t>
            </a:r>
          </a:p>
          <a:p>
            <a:pPr lvl="1"/>
            <a:r>
              <a:rPr lang="de-DE" sz="3000" dirty="0" smtClean="0"/>
              <a:t>€ 11.085,91 Wasser-Bezugsgebühr</a:t>
            </a:r>
          </a:p>
          <a:p>
            <a:pPr lvl="1"/>
            <a:r>
              <a:rPr lang="de-DE" sz="3000" dirty="0" smtClean="0"/>
              <a:t>€ 19.703,61 Wasser – KPC-Förderungen </a:t>
            </a:r>
          </a:p>
          <a:p>
            <a:pPr lvl="1"/>
            <a:r>
              <a:rPr lang="de-DE" sz="3000" dirty="0" smtClean="0"/>
              <a:t>€ 4.030,99 Kanal-Benützungsgebühren</a:t>
            </a:r>
          </a:p>
          <a:p>
            <a:pPr lvl="1"/>
            <a:r>
              <a:rPr lang="de-DE" sz="3000" dirty="0" smtClean="0"/>
              <a:t>€ 35.459,11 Kommunalsteuer</a:t>
            </a:r>
          </a:p>
          <a:p>
            <a:pPr lvl="1"/>
            <a:r>
              <a:rPr lang="de-DE" sz="3000" dirty="0" smtClean="0"/>
              <a:t>€ 24.211,13 Aufschließungsabgaben</a:t>
            </a:r>
          </a:p>
          <a:p>
            <a:pPr lvl="1"/>
            <a:r>
              <a:rPr lang="de-DE" sz="3000" dirty="0" smtClean="0"/>
              <a:t>€ 100.897,10 Ertragsanteile</a:t>
            </a:r>
          </a:p>
          <a:p>
            <a:pPr lvl="1"/>
            <a:endParaRPr lang="de-DE" sz="3000" dirty="0" smtClean="0"/>
          </a:p>
          <a:p>
            <a:endParaRPr lang="de-DE" sz="3000" dirty="0" smtClean="0"/>
          </a:p>
        </p:txBody>
      </p:sp>
    </p:spTree>
    <p:extLst>
      <p:ext uri="{BB962C8B-B14F-4D97-AF65-F5344CB8AC3E}">
        <p14:creationId xmlns:p14="http://schemas.microsoft.com/office/powerpoint/2010/main" val="14854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rhein-zeitung.de/cms_media/module_img/2808/1404366_1_popup_image_307d6f58c51202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831" y="4221088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507213" y="1484784"/>
            <a:ext cx="8313259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400" b="1" dirty="0" smtClean="0"/>
              <a:t>Rechnungsabschluss 2016</a:t>
            </a:r>
          </a:p>
          <a:p>
            <a:r>
              <a:rPr lang="de-DE" sz="3400" b="1" dirty="0" smtClean="0"/>
              <a:t>Übersicht AOH und</a:t>
            </a:r>
          </a:p>
          <a:p>
            <a:r>
              <a:rPr lang="de-DE" sz="3400" b="1" dirty="0" smtClean="0"/>
              <a:t>Zustandekommen </a:t>
            </a:r>
            <a:r>
              <a:rPr lang="de-DE" sz="3400" b="1" dirty="0" smtClean="0"/>
              <a:t>des </a:t>
            </a:r>
            <a:r>
              <a:rPr lang="de-DE" sz="3400" b="1" dirty="0" smtClean="0"/>
              <a:t>Fehlbetrages (1)</a:t>
            </a:r>
            <a:endParaRPr lang="de-DE" sz="3400" b="1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86472" y="3140968"/>
            <a:ext cx="8136904" cy="3528392"/>
          </a:xfrm>
        </p:spPr>
        <p:txBody>
          <a:bodyPr>
            <a:noAutofit/>
          </a:bodyPr>
          <a:lstStyle/>
          <a:p>
            <a:pPr lvl="1"/>
            <a:r>
              <a:rPr lang="de-DE" sz="3200" dirty="0" smtClean="0"/>
              <a:t>Straßenbau und Straßenbeleuchtung</a:t>
            </a:r>
          </a:p>
          <a:p>
            <a:pPr lvl="2"/>
            <a:r>
              <a:rPr lang="de-DE" dirty="0" smtClean="0"/>
              <a:t>ausgeglichen, Gesamt-Vorhabensumme: € 200.528,96</a:t>
            </a:r>
          </a:p>
          <a:p>
            <a:pPr lvl="1"/>
            <a:r>
              <a:rPr lang="de-DE" sz="3200" dirty="0" smtClean="0"/>
              <a:t>Feuerwehr Hain </a:t>
            </a:r>
            <a:r>
              <a:rPr lang="de-DE" sz="3200" dirty="0" err="1" smtClean="0"/>
              <a:t>Zagging</a:t>
            </a:r>
            <a:endParaRPr lang="de-DE" sz="3200" dirty="0" smtClean="0"/>
          </a:p>
          <a:p>
            <a:pPr lvl="2"/>
            <a:r>
              <a:rPr lang="de-DE" dirty="0" smtClean="0"/>
              <a:t>Gesamt-Vorhabensumme: € 930.167,37</a:t>
            </a:r>
          </a:p>
          <a:p>
            <a:pPr lvl="2"/>
            <a:r>
              <a:rPr lang="de-DE" dirty="0" smtClean="0"/>
              <a:t>Fehlbetrag: € 145.667,09</a:t>
            </a:r>
            <a:endParaRPr lang="de-DE" dirty="0" smtClean="0"/>
          </a:p>
          <a:p>
            <a:pPr lvl="1"/>
            <a:r>
              <a:rPr lang="de-DE" sz="3200" dirty="0" smtClean="0"/>
              <a:t>Güterwegeerhaltung</a:t>
            </a:r>
          </a:p>
          <a:p>
            <a:pPr lvl="2"/>
            <a:r>
              <a:rPr lang="de-DE" dirty="0" smtClean="0"/>
              <a:t>ausgeglichen, Gesamt-Vorhabensumme: € 23.184,32</a:t>
            </a:r>
            <a:endParaRPr lang="de-DE" dirty="0" smtClean="0"/>
          </a:p>
          <a:p>
            <a:endParaRPr lang="de-DE" dirty="0" smtClean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08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rhein-zeitung.de/cms_media/module_img/2808/1404366_1_popup_image_307d6f58c51202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831" y="4221088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507213" y="1484784"/>
            <a:ext cx="8313259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400" b="1" dirty="0" smtClean="0"/>
              <a:t>Rechnungsabschluss 2016</a:t>
            </a:r>
          </a:p>
          <a:p>
            <a:r>
              <a:rPr lang="de-DE" sz="3400" b="1" dirty="0" smtClean="0"/>
              <a:t>Übersicht AOH und</a:t>
            </a:r>
          </a:p>
          <a:p>
            <a:r>
              <a:rPr lang="de-DE" sz="3400" b="1" dirty="0" smtClean="0"/>
              <a:t>Zustandekommen </a:t>
            </a:r>
            <a:r>
              <a:rPr lang="de-DE" sz="3400" b="1" dirty="0" smtClean="0"/>
              <a:t>des </a:t>
            </a:r>
            <a:r>
              <a:rPr lang="de-DE" sz="3400" b="1" dirty="0" smtClean="0"/>
              <a:t>Fehlbetrages (2)</a:t>
            </a:r>
            <a:endParaRPr lang="de-DE" sz="3400" b="1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86472" y="3140968"/>
            <a:ext cx="8136904" cy="3528392"/>
          </a:xfrm>
        </p:spPr>
        <p:txBody>
          <a:bodyPr>
            <a:noAutofit/>
          </a:bodyPr>
          <a:lstStyle/>
          <a:p>
            <a:pPr lvl="1"/>
            <a:r>
              <a:rPr lang="de-DE" sz="3200" dirty="0" smtClean="0"/>
              <a:t>Abwasserbeseitigung BA 05</a:t>
            </a:r>
          </a:p>
          <a:p>
            <a:pPr lvl="2"/>
            <a:r>
              <a:rPr lang="de-DE" dirty="0" smtClean="0"/>
              <a:t>Gesamt-Vorhabensumme: € 1.139.061,59</a:t>
            </a:r>
          </a:p>
          <a:p>
            <a:pPr lvl="2"/>
            <a:r>
              <a:rPr lang="de-DE" dirty="0" smtClean="0"/>
              <a:t>Soll-Überschuss: € 572.599,06</a:t>
            </a:r>
          </a:p>
          <a:p>
            <a:pPr lvl="1"/>
            <a:r>
              <a:rPr lang="de-DE" sz="3200" dirty="0" smtClean="0"/>
              <a:t>Wasserversorgung BA 03</a:t>
            </a:r>
          </a:p>
          <a:p>
            <a:pPr lvl="2"/>
            <a:r>
              <a:rPr lang="de-DE" dirty="0" smtClean="0"/>
              <a:t>Gesamt-Vorhabensumme: € 131.844,08</a:t>
            </a:r>
          </a:p>
          <a:p>
            <a:pPr lvl="2"/>
            <a:r>
              <a:rPr lang="de-DE" dirty="0" smtClean="0"/>
              <a:t>Soll-Überschuss: € 51.238,84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783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rhein-zeitung.de/cms_media/module_img/2808/1404366_1_popup_image_307d6f58c51202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058" y="4941168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507213" y="1484784"/>
            <a:ext cx="8313259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400" b="1" dirty="0" smtClean="0"/>
              <a:t>Rechnungsabschluss 2016</a:t>
            </a:r>
          </a:p>
          <a:p>
            <a:r>
              <a:rPr lang="de-DE" sz="3400" b="1" dirty="0" smtClean="0"/>
              <a:t>Übersicht AOH und</a:t>
            </a:r>
          </a:p>
          <a:p>
            <a:r>
              <a:rPr lang="de-DE" sz="3400" b="1" dirty="0" smtClean="0"/>
              <a:t>Zustandekommen </a:t>
            </a:r>
            <a:r>
              <a:rPr lang="de-DE" sz="3400" b="1" dirty="0" smtClean="0"/>
              <a:t>des </a:t>
            </a:r>
            <a:r>
              <a:rPr lang="de-DE" sz="3400" b="1" dirty="0" smtClean="0"/>
              <a:t>Fehlbetrages (3)</a:t>
            </a:r>
            <a:endParaRPr lang="de-DE" sz="3400" b="1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86472" y="3140968"/>
            <a:ext cx="8136904" cy="3528392"/>
          </a:xfrm>
        </p:spPr>
        <p:txBody>
          <a:bodyPr>
            <a:noAutofit/>
          </a:bodyPr>
          <a:lstStyle/>
          <a:p>
            <a:pPr lvl="1"/>
            <a:r>
              <a:rPr lang="de-DE" sz="3200" dirty="0" smtClean="0"/>
              <a:t>Zinsenkapitalisierung BA 04: € 696,50</a:t>
            </a:r>
          </a:p>
          <a:p>
            <a:pPr lvl="1"/>
            <a:r>
              <a:rPr lang="de-DE" sz="3200" dirty="0" smtClean="0"/>
              <a:t>Zinsenkapitalisierung BA 05: € 411,46</a:t>
            </a:r>
          </a:p>
          <a:p>
            <a:pPr lvl="1"/>
            <a:r>
              <a:rPr lang="de-DE" sz="3200" dirty="0" smtClean="0"/>
              <a:t>Telekommunikationsinfrastrukturnetz</a:t>
            </a:r>
          </a:p>
          <a:p>
            <a:pPr lvl="2"/>
            <a:r>
              <a:rPr lang="de-DE" dirty="0" smtClean="0"/>
              <a:t>Gesamt-Vorhabensumme: € 1.969.588,69</a:t>
            </a:r>
          </a:p>
          <a:p>
            <a:pPr lvl="2"/>
            <a:r>
              <a:rPr lang="de-DE" dirty="0" smtClean="0"/>
              <a:t>Fehlbetrag: € 1.326.563,03</a:t>
            </a:r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5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rhein-zeitung.de/cms_media/module_img/2808/1404366_1_popup_image_307d6f58c51202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13176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507213" y="1484784"/>
            <a:ext cx="8313259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400" b="1" dirty="0" smtClean="0"/>
              <a:t>Rechnungsabschluss 2016</a:t>
            </a:r>
          </a:p>
          <a:p>
            <a:r>
              <a:rPr lang="de-DE" sz="3400" b="1" dirty="0" smtClean="0"/>
              <a:t>Übersicht AOH und</a:t>
            </a:r>
          </a:p>
          <a:p>
            <a:r>
              <a:rPr lang="de-DE" sz="3400" b="1" dirty="0" smtClean="0"/>
              <a:t>Zustandekommen </a:t>
            </a:r>
            <a:r>
              <a:rPr lang="de-DE" sz="3400" b="1" dirty="0" smtClean="0"/>
              <a:t>des </a:t>
            </a:r>
            <a:r>
              <a:rPr lang="de-DE" sz="3400" b="1" dirty="0" smtClean="0"/>
              <a:t>Fehlbetrages (4)</a:t>
            </a:r>
            <a:endParaRPr lang="de-DE" sz="3400" b="1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86472" y="3140968"/>
            <a:ext cx="8136904" cy="3528392"/>
          </a:xfrm>
        </p:spPr>
        <p:txBody>
          <a:bodyPr>
            <a:noAutofit/>
          </a:bodyPr>
          <a:lstStyle/>
          <a:p>
            <a:pPr lvl="1"/>
            <a:r>
              <a:rPr lang="de-DE" sz="3200" dirty="0"/>
              <a:t>Abwasserbeseitigung BA 08</a:t>
            </a:r>
          </a:p>
          <a:p>
            <a:pPr lvl="2"/>
            <a:r>
              <a:rPr lang="de-DE" dirty="0"/>
              <a:t>Gesamt-Vorhabensumme: € 772.019,48</a:t>
            </a:r>
          </a:p>
          <a:p>
            <a:pPr lvl="2"/>
            <a:r>
              <a:rPr lang="de-DE" dirty="0"/>
              <a:t>Soll-Überschuss: € 20.860,42</a:t>
            </a:r>
          </a:p>
          <a:p>
            <a:pPr lvl="1"/>
            <a:r>
              <a:rPr lang="de-DE" sz="3200" dirty="0" smtClean="0"/>
              <a:t>Zinsenkapitalisierung BA 08: € 389,49</a:t>
            </a:r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5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507213" y="1700808"/>
            <a:ext cx="8097233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 smtClean="0"/>
              <a:t>Rechnungsabschluss </a:t>
            </a:r>
            <a:r>
              <a:rPr lang="de-DE" sz="4000" b="1" dirty="0" smtClean="0"/>
              <a:t>2016</a:t>
            </a:r>
            <a:endParaRPr lang="de-DE" sz="4000" b="1" dirty="0" smtClean="0"/>
          </a:p>
          <a:p>
            <a:r>
              <a:rPr lang="de-DE" sz="4000" b="1" dirty="0" smtClean="0"/>
              <a:t>Schuldenart 1</a:t>
            </a:r>
            <a:endParaRPr lang="de-DE" sz="4000" b="1" dirty="0"/>
          </a:p>
        </p:txBody>
      </p:sp>
      <p:pic>
        <p:nvPicPr>
          <p:cNvPr id="14338" name="Picture 2" descr="http://esreicht.info/wp-content/uploads/2014/02/schul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9000"/>
            <a:ext cx="3164623" cy="2038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2852936"/>
            <a:ext cx="8363272" cy="3273227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Schuldenstand per </a:t>
            </a:r>
            <a:r>
              <a:rPr lang="de-DE" dirty="0" smtClean="0"/>
              <a:t>01.01.2016: </a:t>
            </a:r>
            <a:r>
              <a:rPr lang="de-DE" dirty="0" smtClean="0"/>
              <a:t>€ </a:t>
            </a:r>
            <a:r>
              <a:rPr lang="de-DE" dirty="0" smtClean="0"/>
              <a:t>1.603.561,66</a:t>
            </a:r>
            <a:endParaRPr lang="de-DE" dirty="0" smtClean="0"/>
          </a:p>
          <a:p>
            <a:r>
              <a:rPr lang="de-DE" dirty="0" smtClean="0"/>
              <a:t>Zugang: € </a:t>
            </a:r>
            <a:r>
              <a:rPr lang="de-DE" dirty="0" smtClean="0"/>
              <a:t>183.000,-</a:t>
            </a:r>
            <a:endParaRPr lang="de-DE" dirty="0" smtClean="0"/>
          </a:p>
          <a:p>
            <a:r>
              <a:rPr lang="de-DE" dirty="0" smtClean="0"/>
              <a:t>Tilgung: € </a:t>
            </a:r>
            <a:r>
              <a:rPr lang="de-DE" dirty="0" smtClean="0"/>
              <a:t>211.820,21</a:t>
            </a:r>
            <a:endParaRPr lang="de-DE" dirty="0" smtClean="0"/>
          </a:p>
          <a:p>
            <a:r>
              <a:rPr lang="de-DE" dirty="0" smtClean="0"/>
              <a:t>Zinsen: € </a:t>
            </a:r>
            <a:r>
              <a:rPr lang="de-DE" dirty="0" smtClean="0"/>
              <a:t>10.230,98</a:t>
            </a:r>
            <a:endParaRPr lang="de-DE" dirty="0" smtClean="0"/>
          </a:p>
          <a:p>
            <a:r>
              <a:rPr lang="de-DE" dirty="0" err="1" smtClean="0"/>
              <a:t>Ersätze</a:t>
            </a:r>
            <a:r>
              <a:rPr lang="de-DE" dirty="0" smtClean="0"/>
              <a:t>: € </a:t>
            </a:r>
            <a:r>
              <a:rPr lang="de-DE" dirty="0" smtClean="0"/>
              <a:t>6.149,36</a:t>
            </a:r>
            <a:endParaRPr lang="de-DE" dirty="0" smtClean="0"/>
          </a:p>
          <a:p>
            <a:r>
              <a:rPr lang="de-DE" dirty="0" smtClean="0"/>
              <a:t>Schuldenstand per </a:t>
            </a:r>
            <a:r>
              <a:rPr lang="de-DE" dirty="0" smtClean="0"/>
              <a:t>31.12.2016: </a:t>
            </a:r>
            <a:r>
              <a:rPr lang="de-DE" dirty="0" smtClean="0"/>
              <a:t>€ </a:t>
            </a:r>
            <a:r>
              <a:rPr lang="de-DE" dirty="0" smtClean="0"/>
              <a:t>1.574.741,45</a:t>
            </a:r>
            <a:endParaRPr lang="de-DE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21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507213" y="1700808"/>
            <a:ext cx="8097233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 smtClean="0"/>
              <a:t>Rechnungsabschluss </a:t>
            </a:r>
            <a:r>
              <a:rPr lang="de-DE" sz="4000" b="1" dirty="0" smtClean="0"/>
              <a:t>2016</a:t>
            </a:r>
            <a:endParaRPr lang="de-DE" sz="4000" b="1" dirty="0" smtClean="0"/>
          </a:p>
          <a:p>
            <a:r>
              <a:rPr lang="de-DE" sz="4000" b="1" dirty="0" smtClean="0"/>
              <a:t>Schuldenart 2</a:t>
            </a:r>
            <a:endParaRPr lang="de-DE" sz="4000" b="1" dirty="0"/>
          </a:p>
        </p:txBody>
      </p:sp>
      <p:pic>
        <p:nvPicPr>
          <p:cNvPr id="14338" name="Picture 2" descr="http://esreicht.info/wp-content/uploads/2014/02/schul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9000"/>
            <a:ext cx="3164623" cy="2038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Schuldenstand per </a:t>
            </a:r>
            <a:r>
              <a:rPr lang="de-DE" dirty="0" smtClean="0"/>
              <a:t>01.01.2016: </a:t>
            </a:r>
            <a:r>
              <a:rPr lang="de-DE" dirty="0" smtClean="0"/>
              <a:t>€ </a:t>
            </a:r>
            <a:r>
              <a:rPr lang="de-DE" dirty="0" smtClean="0"/>
              <a:t>11.802.188,61</a:t>
            </a:r>
            <a:endParaRPr lang="de-DE" dirty="0" smtClean="0"/>
          </a:p>
          <a:p>
            <a:r>
              <a:rPr lang="de-DE" dirty="0" smtClean="0"/>
              <a:t>Zugang: € </a:t>
            </a:r>
            <a:r>
              <a:rPr lang="de-DE" dirty="0" smtClean="0"/>
              <a:t>715.344,45</a:t>
            </a:r>
            <a:endParaRPr lang="de-DE" dirty="0" smtClean="0"/>
          </a:p>
          <a:p>
            <a:r>
              <a:rPr lang="de-DE" dirty="0" smtClean="0"/>
              <a:t>Tilgung: € </a:t>
            </a:r>
            <a:r>
              <a:rPr lang="de-DE" dirty="0" smtClean="0"/>
              <a:t>429.677,72</a:t>
            </a:r>
            <a:endParaRPr lang="de-DE" dirty="0" smtClean="0"/>
          </a:p>
          <a:p>
            <a:r>
              <a:rPr lang="de-DE" dirty="0" smtClean="0"/>
              <a:t>Zinsen: € </a:t>
            </a:r>
            <a:r>
              <a:rPr lang="de-DE" dirty="0" smtClean="0"/>
              <a:t>119.662,43</a:t>
            </a:r>
            <a:endParaRPr lang="de-DE" dirty="0" smtClean="0"/>
          </a:p>
          <a:p>
            <a:r>
              <a:rPr lang="de-DE" dirty="0" err="1" smtClean="0"/>
              <a:t>Ersätze</a:t>
            </a:r>
            <a:r>
              <a:rPr lang="de-DE" dirty="0" smtClean="0"/>
              <a:t>: € </a:t>
            </a:r>
            <a:r>
              <a:rPr lang="de-DE" dirty="0" smtClean="0"/>
              <a:t>567.204,23</a:t>
            </a:r>
            <a:endParaRPr lang="de-DE" dirty="0" smtClean="0"/>
          </a:p>
          <a:p>
            <a:r>
              <a:rPr lang="de-DE" dirty="0" smtClean="0"/>
              <a:t>Schuldenstand per </a:t>
            </a:r>
            <a:r>
              <a:rPr lang="de-DE" dirty="0" smtClean="0"/>
              <a:t>31.12.2016: </a:t>
            </a:r>
            <a:r>
              <a:rPr lang="de-DE" dirty="0" smtClean="0"/>
              <a:t>€ </a:t>
            </a:r>
            <a:r>
              <a:rPr lang="de-DE" dirty="0" smtClean="0"/>
              <a:t>12.087.855,34</a:t>
            </a:r>
            <a:endParaRPr lang="de-DE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9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507213" y="1700808"/>
            <a:ext cx="8097233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 smtClean="0"/>
              <a:t>Rechnungsabschluss </a:t>
            </a:r>
            <a:r>
              <a:rPr lang="de-DE" sz="4000" b="1" dirty="0" smtClean="0"/>
              <a:t>2016</a:t>
            </a:r>
            <a:endParaRPr lang="de-DE" sz="4000" b="1" dirty="0" smtClean="0"/>
          </a:p>
          <a:p>
            <a:r>
              <a:rPr lang="de-DE" sz="4000" b="1" dirty="0" smtClean="0"/>
              <a:t>Gesamtaufstellung Schuldenart 1 und 2</a:t>
            </a:r>
            <a:endParaRPr lang="de-DE" sz="4000" b="1" dirty="0"/>
          </a:p>
        </p:txBody>
      </p:sp>
      <p:pic>
        <p:nvPicPr>
          <p:cNvPr id="14338" name="Picture 2" descr="http://esreicht.info/wp-content/uploads/2014/02/schul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3429000"/>
            <a:ext cx="2952328" cy="1901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672408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Schuldenstand per </a:t>
            </a:r>
            <a:r>
              <a:rPr lang="de-DE" dirty="0" smtClean="0"/>
              <a:t>01.01.2016: </a:t>
            </a:r>
            <a:r>
              <a:rPr lang="de-DE" dirty="0" smtClean="0"/>
              <a:t>€ </a:t>
            </a:r>
            <a:r>
              <a:rPr lang="de-DE" dirty="0" smtClean="0"/>
              <a:t>13.405.750,27</a:t>
            </a:r>
            <a:endParaRPr lang="de-DE" dirty="0" smtClean="0"/>
          </a:p>
          <a:p>
            <a:r>
              <a:rPr lang="de-DE" dirty="0" smtClean="0"/>
              <a:t>Zugang: € </a:t>
            </a:r>
            <a:r>
              <a:rPr lang="de-DE" dirty="0" smtClean="0"/>
              <a:t>898.344,45</a:t>
            </a:r>
            <a:endParaRPr lang="de-DE" dirty="0" smtClean="0"/>
          </a:p>
          <a:p>
            <a:r>
              <a:rPr lang="de-DE" dirty="0" smtClean="0"/>
              <a:t>Tilgung: € </a:t>
            </a:r>
            <a:r>
              <a:rPr lang="de-DE" dirty="0" smtClean="0"/>
              <a:t>641.497,93</a:t>
            </a:r>
            <a:endParaRPr lang="de-DE" dirty="0" smtClean="0"/>
          </a:p>
          <a:p>
            <a:r>
              <a:rPr lang="de-DE" dirty="0" smtClean="0"/>
              <a:t>Zinsen: € </a:t>
            </a:r>
            <a:r>
              <a:rPr lang="de-DE" dirty="0" smtClean="0"/>
              <a:t>129.893,41</a:t>
            </a:r>
            <a:endParaRPr lang="de-DE" dirty="0" smtClean="0"/>
          </a:p>
          <a:p>
            <a:r>
              <a:rPr lang="de-DE" dirty="0" err="1" smtClean="0"/>
              <a:t>Ersätze</a:t>
            </a:r>
            <a:r>
              <a:rPr lang="de-DE" dirty="0" smtClean="0"/>
              <a:t>: € </a:t>
            </a:r>
            <a:r>
              <a:rPr lang="de-DE" dirty="0" smtClean="0"/>
              <a:t>573.353,59</a:t>
            </a:r>
            <a:endParaRPr lang="de-DE" dirty="0" smtClean="0"/>
          </a:p>
          <a:p>
            <a:r>
              <a:rPr lang="de-DE" dirty="0" smtClean="0"/>
              <a:t>Schuldenstand per </a:t>
            </a:r>
            <a:r>
              <a:rPr lang="de-DE" dirty="0" smtClean="0"/>
              <a:t>31.12.2016: </a:t>
            </a:r>
            <a:r>
              <a:rPr lang="de-DE" dirty="0" smtClean="0"/>
              <a:t>€ </a:t>
            </a:r>
            <a:r>
              <a:rPr lang="de-DE" dirty="0" smtClean="0"/>
              <a:t>13.662.596,79</a:t>
            </a:r>
          </a:p>
          <a:p>
            <a:r>
              <a:rPr lang="de-DE" dirty="0" smtClean="0"/>
              <a:t>Pro-Kopf-Verschuldung bei 2.292 EW: € 5.960,99</a:t>
            </a:r>
            <a:endParaRPr lang="de-DE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669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85800" y="1448417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 smtClean="0"/>
              <a:t>Zuführungen bzw. Rückführungen</a:t>
            </a:r>
            <a:endParaRPr lang="de-DE" sz="4000" b="1" dirty="0"/>
          </a:p>
        </p:txBody>
      </p:sp>
      <p:pic>
        <p:nvPicPr>
          <p:cNvPr id="9" name="Picture 2" descr="http://www.immobilienscout24.de/content/is24/deu/www/de/bauen/bauplanung/grundstueck/grundstueckskauf/geldtransfer/_jcr_content/par/textimage/image.medium.jpg/1372334615506/geldtransfer-muen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869160"/>
            <a:ext cx="1739846" cy="184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036616" y="2407682"/>
            <a:ext cx="7704856" cy="4176464"/>
          </a:xfrm>
        </p:spPr>
        <p:txBody>
          <a:bodyPr>
            <a:noAutofit/>
          </a:bodyPr>
          <a:lstStyle/>
          <a:p>
            <a:r>
              <a:rPr lang="de-DE" dirty="0" smtClean="0"/>
              <a:t>€ 1.027,05</a:t>
            </a:r>
          </a:p>
          <a:p>
            <a:pPr lvl="1"/>
            <a:r>
              <a:rPr lang="de-DE" sz="3200" dirty="0" smtClean="0"/>
              <a:t>von Jagdpacht 2016 an Vorhaben Güterwege</a:t>
            </a:r>
          </a:p>
          <a:p>
            <a:r>
              <a:rPr lang="de-DE" dirty="0" smtClean="0"/>
              <a:t>€ 16.907,27</a:t>
            </a:r>
          </a:p>
          <a:p>
            <a:pPr lvl="1"/>
            <a:r>
              <a:rPr lang="de-DE" sz="3200" dirty="0" smtClean="0"/>
              <a:t>von OH an Vorhaben Güterwege</a:t>
            </a:r>
          </a:p>
          <a:p>
            <a:r>
              <a:rPr lang="de-DE" dirty="0" smtClean="0"/>
              <a:t>€ 191.978,50</a:t>
            </a:r>
          </a:p>
          <a:p>
            <a:pPr lvl="1"/>
            <a:r>
              <a:rPr lang="de-DE" sz="3200" dirty="0" smtClean="0"/>
              <a:t>von OH an Vorhaben Straßenbau</a:t>
            </a:r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6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507213" y="1700808"/>
            <a:ext cx="8097233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 smtClean="0"/>
              <a:t>Rechnungsabschluss </a:t>
            </a:r>
            <a:r>
              <a:rPr lang="de-DE" sz="4000" b="1" dirty="0" smtClean="0"/>
              <a:t>2016</a:t>
            </a:r>
            <a:endParaRPr lang="de-DE" sz="4000" b="1" dirty="0" smtClean="0"/>
          </a:p>
          <a:p>
            <a:r>
              <a:rPr lang="de-DE" sz="4000" b="1" dirty="0" smtClean="0"/>
              <a:t>Haftungen per </a:t>
            </a:r>
            <a:r>
              <a:rPr lang="de-DE" sz="4000" b="1" dirty="0" smtClean="0"/>
              <a:t>31.12.2016</a:t>
            </a:r>
            <a:endParaRPr lang="de-DE" sz="4000" b="1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2852936"/>
            <a:ext cx="8640960" cy="3240359"/>
          </a:xfrm>
        </p:spPr>
        <p:txBody>
          <a:bodyPr>
            <a:noAutofit/>
          </a:bodyPr>
          <a:lstStyle/>
          <a:p>
            <a:r>
              <a:rPr lang="de-DE" sz="3000" dirty="0" smtClean="0"/>
              <a:t>Abwasserverband </a:t>
            </a:r>
            <a:r>
              <a:rPr lang="de-DE" sz="3000" dirty="0" err="1" smtClean="0"/>
              <a:t>Fladnitztal</a:t>
            </a:r>
            <a:r>
              <a:rPr lang="de-DE" sz="3000" dirty="0" smtClean="0"/>
              <a:t>: € </a:t>
            </a:r>
            <a:r>
              <a:rPr lang="de-DE" sz="3000" dirty="0" smtClean="0"/>
              <a:t>235.543,98</a:t>
            </a:r>
            <a:endParaRPr lang="de-DE" sz="3000" dirty="0" smtClean="0"/>
          </a:p>
          <a:p>
            <a:r>
              <a:rPr lang="de-DE" sz="3000" dirty="0" smtClean="0"/>
              <a:t>Abwasserverband „An der Traisen“: € </a:t>
            </a:r>
            <a:r>
              <a:rPr lang="de-DE" sz="3000" dirty="0" smtClean="0"/>
              <a:t>123.967,99</a:t>
            </a:r>
            <a:endParaRPr lang="de-DE" sz="3000" dirty="0" smtClean="0"/>
          </a:p>
          <a:p>
            <a:r>
              <a:rPr lang="de-DE" sz="3000" dirty="0" smtClean="0"/>
              <a:t>Schulverein </a:t>
            </a:r>
            <a:r>
              <a:rPr lang="de-DE" sz="3000" dirty="0" err="1" smtClean="0"/>
              <a:t>Wölbling</a:t>
            </a:r>
            <a:r>
              <a:rPr lang="de-DE" sz="3000" dirty="0" smtClean="0"/>
              <a:t> KG: € 180.016,36</a:t>
            </a:r>
          </a:p>
          <a:p>
            <a:endParaRPr lang="de-DE" sz="3000" dirty="0" smtClean="0"/>
          </a:p>
          <a:p>
            <a:r>
              <a:rPr lang="de-DE" sz="3000" dirty="0" smtClean="0"/>
              <a:t>Gesamt: € </a:t>
            </a:r>
            <a:r>
              <a:rPr lang="de-DE" sz="3000" dirty="0" smtClean="0"/>
              <a:t>539.528,33</a:t>
            </a:r>
            <a:endParaRPr lang="de-DE" sz="3000" dirty="0"/>
          </a:p>
        </p:txBody>
      </p:sp>
      <p:pic>
        <p:nvPicPr>
          <p:cNvPr id="19458" name="Picture 2" descr="http://my-msa.de/wp-content/uploads/2015/04/Geld-Rec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241" y="4653136"/>
            <a:ext cx="2664296" cy="1883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669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507213" y="1700808"/>
            <a:ext cx="8097233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 smtClean="0"/>
              <a:t>1. Nachtragsvoranschlag </a:t>
            </a:r>
            <a:r>
              <a:rPr lang="de-DE" sz="4000" b="1" dirty="0" smtClean="0"/>
              <a:t>2017 </a:t>
            </a:r>
            <a:r>
              <a:rPr lang="de-DE" sz="4000" b="1" dirty="0" smtClean="0"/>
              <a:t>- Eckdaten</a:t>
            </a:r>
          </a:p>
        </p:txBody>
      </p:sp>
      <p:pic>
        <p:nvPicPr>
          <p:cNvPr id="22532" name="Picture 4" descr="http://feg-gelsenkirchen.de/wp-content/uploads/2014/12/FeG-Gelsenkirchen-Horst_Finan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307896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2852936"/>
            <a:ext cx="8640960" cy="3240359"/>
          </a:xfrm>
        </p:spPr>
        <p:txBody>
          <a:bodyPr>
            <a:noAutofit/>
          </a:bodyPr>
          <a:lstStyle/>
          <a:p>
            <a:r>
              <a:rPr lang="de-DE" sz="3000" dirty="0" smtClean="0"/>
              <a:t>Summe OH: € </a:t>
            </a:r>
            <a:r>
              <a:rPr lang="de-DE" sz="3000" dirty="0" smtClean="0"/>
              <a:t>4.416.200,-</a:t>
            </a:r>
            <a:endParaRPr lang="de-DE" sz="3000" dirty="0" smtClean="0"/>
          </a:p>
          <a:p>
            <a:r>
              <a:rPr lang="de-DE" sz="3000" dirty="0" smtClean="0"/>
              <a:t>Formeller Haushaltsausgleich: € 0,-</a:t>
            </a:r>
          </a:p>
          <a:p>
            <a:endParaRPr lang="de-DE" sz="1600" dirty="0"/>
          </a:p>
          <a:p>
            <a:r>
              <a:rPr lang="de-DE" sz="3000" dirty="0" smtClean="0"/>
              <a:t>Summe AOH: € </a:t>
            </a:r>
            <a:r>
              <a:rPr lang="de-DE" sz="3000" dirty="0" smtClean="0"/>
              <a:t>6.916.000,-</a:t>
            </a:r>
            <a:endParaRPr lang="de-DE" sz="3000" dirty="0" smtClean="0"/>
          </a:p>
          <a:p>
            <a:endParaRPr lang="de-DE" sz="1600" dirty="0" smtClean="0"/>
          </a:p>
          <a:p>
            <a:r>
              <a:rPr lang="de-DE" sz="3000" dirty="0" smtClean="0"/>
              <a:t>Erstellung in enger Abstimmung mit der Aufsichtsbehörde</a:t>
            </a:r>
            <a:endParaRPr lang="de-DE" sz="3000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5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23528" y="1700808"/>
            <a:ext cx="835292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/>
              <a:t>1. Nachtragsvoranschlag </a:t>
            </a:r>
            <a:r>
              <a:rPr lang="de-DE" sz="3200" b="1" dirty="0" smtClean="0"/>
              <a:t>2017</a:t>
            </a:r>
            <a:r>
              <a:rPr lang="de-DE" sz="3200" b="1" dirty="0"/>
              <a:t/>
            </a:r>
            <a:br>
              <a:rPr lang="de-DE" sz="3200" b="1" dirty="0"/>
            </a:br>
            <a:r>
              <a:rPr lang="de-DE" sz="3200" b="1" dirty="0" smtClean="0"/>
              <a:t>Änderungen gegenüber dem Auflageentwurf (1)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2852936"/>
            <a:ext cx="8640960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0" dirty="0" smtClean="0"/>
          </a:p>
          <a:p>
            <a:endParaRPr lang="de-DE" sz="3000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980457"/>
              </p:ext>
            </p:extLst>
          </p:nvPr>
        </p:nvGraphicFramePr>
        <p:xfrm>
          <a:off x="389191" y="2996952"/>
          <a:ext cx="8365618" cy="25202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10335"/>
                <a:gridCol w="2786698"/>
                <a:gridCol w="4168585"/>
              </a:tblGrid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 dirty="0">
                          <a:effectLst/>
                        </a:rPr>
                        <a:t>1/8513-298</a:t>
                      </a:r>
                      <a:endParaRPr lang="de-DE" sz="1800" b="1" kern="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 dirty="0">
                          <a:effectLst/>
                        </a:rPr>
                        <a:t>€ 215.500,- (- € 54.500,-)</a:t>
                      </a:r>
                      <a:endParaRPr lang="de-DE" sz="1800" b="1" kern="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>
                          <a:effectLst/>
                        </a:rPr>
                        <a:t>Zuführung zur Rücklage (Kanal)</a:t>
                      </a:r>
                      <a:endParaRPr lang="de-DE" sz="1800" b="1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>
                          <a:effectLst/>
                        </a:rPr>
                        <a:t>1/8513-910</a:t>
                      </a:r>
                      <a:endParaRPr lang="de-DE" sz="1800" b="1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 dirty="0">
                          <a:effectLst/>
                        </a:rPr>
                        <a:t>€ 384.500,- (+ € 54.500,-)</a:t>
                      </a:r>
                      <a:endParaRPr lang="de-DE" sz="1800" b="1" kern="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>
                          <a:effectLst/>
                        </a:rPr>
                        <a:t>Zuführung von OH an AOH (Kanal)</a:t>
                      </a:r>
                      <a:endParaRPr lang="de-DE" sz="1800" b="1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>
                          <a:effectLst/>
                        </a:rPr>
                        <a:t>6/851+910</a:t>
                      </a:r>
                      <a:endParaRPr lang="de-DE" sz="1800" b="1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 dirty="0">
                          <a:effectLst/>
                        </a:rPr>
                        <a:t>€ 978.000,- (+ € 54.500,-)</a:t>
                      </a:r>
                      <a:endParaRPr lang="de-DE" sz="1800" b="1" kern="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 dirty="0">
                          <a:effectLst/>
                        </a:rPr>
                        <a:t>Zuführung von div. BA und OH</a:t>
                      </a:r>
                      <a:endParaRPr lang="de-DE" sz="1800" b="1" kern="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>
                          <a:effectLst/>
                        </a:rPr>
                        <a:t>2/990+963</a:t>
                      </a:r>
                      <a:endParaRPr lang="de-DE" sz="1800" b="1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>
                          <a:effectLst/>
                        </a:rPr>
                        <a:t>€ 577.300,- (- € 67.300,-)</a:t>
                      </a:r>
                      <a:endParaRPr lang="de-DE" sz="1800" b="1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 dirty="0">
                          <a:effectLst/>
                        </a:rPr>
                        <a:t>Abwicklung Soll-Überschuss 2016</a:t>
                      </a:r>
                      <a:endParaRPr lang="de-DE" sz="1800" b="1" kern="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>
                          <a:effectLst/>
                        </a:rPr>
                        <a:t>1/980-910</a:t>
                      </a:r>
                      <a:endParaRPr lang="de-DE" sz="1800" b="1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>
                          <a:effectLst/>
                        </a:rPr>
                        <a:t>€ 177.500,- (- € 67.300,-)</a:t>
                      </a:r>
                      <a:endParaRPr lang="de-DE" sz="1800" b="1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 dirty="0">
                          <a:effectLst/>
                        </a:rPr>
                        <a:t>Zuführung von OH an AOH (allg.)</a:t>
                      </a:r>
                      <a:endParaRPr lang="de-DE" sz="1800" b="1" kern="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>
                          <a:effectLst/>
                        </a:rPr>
                        <a:t>5/840-298</a:t>
                      </a:r>
                      <a:endParaRPr lang="de-DE" sz="1800" b="1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>
                          <a:effectLst/>
                        </a:rPr>
                        <a:t>€ 118.900,-</a:t>
                      </a:r>
                      <a:endParaRPr lang="de-DE" sz="1800" b="1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 dirty="0">
                          <a:effectLst/>
                        </a:rPr>
                        <a:t>Zuführung zur Rücklage (Grundbesitz)</a:t>
                      </a:r>
                      <a:endParaRPr lang="de-DE" sz="1800" b="1" kern="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>
                          <a:effectLst/>
                        </a:rPr>
                        <a:t>5/840-911</a:t>
                      </a:r>
                      <a:endParaRPr lang="de-DE" sz="1800" b="1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>
                          <a:effectLst/>
                        </a:rPr>
                        <a:t>€ 172.400,- (+ € 67.300,-)</a:t>
                      </a:r>
                      <a:endParaRPr lang="de-DE" sz="1800" b="1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 dirty="0">
                          <a:effectLst/>
                        </a:rPr>
                        <a:t>Zuführung zum Vorhaben Straßenbau</a:t>
                      </a:r>
                      <a:endParaRPr lang="de-DE" sz="1800" b="1" kern="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3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95536" y="1700808"/>
            <a:ext cx="8280919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/>
              <a:t>1. Nachtragsvoranschlag </a:t>
            </a:r>
            <a:r>
              <a:rPr lang="de-DE" sz="3200" b="1" dirty="0" smtClean="0"/>
              <a:t>2017</a:t>
            </a:r>
            <a:r>
              <a:rPr lang="de-DE" sz="3200" b="1" dirty="0"/>
              <a:t/>
            </a:r>
            <a:br>
              <a:rPr lang="de-DE" sz="3200" b="1" dirty="0"/>
            </a:br>
            <a:r>
              <a:rPr lang="de-DE" sz="3200" b="1" dirty="0" smtClean="0"/>
              <a:t>Änderungen gegenüber dem Auflageentwurf (2)</a:t>
            </a:r>
          </a:p>
        </p:txBody>
      </p:sp>
      <p:pic>
        <p:nvPicPr>
          <p:cNvPr id="7" name="Grafik 6" descr="C:\Users\bogsan.DOMAENE\AppData\Local\Microsoft\Windows\Temporary Internet Files\Content.Word\Briefkopf-neu4-transparen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270750"/>
              </p:ext>
            </p:extLst>
          </p:nvPr>
        </p:nvGraphicFramePr>
        <p:xfrm>
          <a:off x="323528" y="3068960"/>
          <a:ext cx="8588947" cy="305181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30960"/>
                <a:gridCol w="2786698"/>
                <a:gridCol w="4471289"/>
              </a:tblGrid>
              <a:tr h="30349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 dirty="0">
                          <a:effectLst/>
                        </a:rPr>
                        <a:t>6/612+910</a:t>
                      </a:r>
                      <a:endParaRPr lang="de-DE" sz="2000" kern="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>
                          <a:effectLst/>
                        </a:rPr>
                        <a:t>€ 165.700,- (- € 67.300,-)</a:t>
                      </a:r>
                      <a:endParaRPr lang="de-DE" sz="2000" kern="5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 dirty="0">
                          <a:effectLst/>
                        </a:rPr>
                        <a:t>Zuführung von OH </a:t>
                      </a:r>
                      <a:r>
                        <a:rPr lang="de-AT" sz="2000" kern="50" dirty="0" smtClean="0">
                          <a:effectLst/>
                        </a:rPr>
                        <a:t>zu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 dirty="0" smtClean="0">
                          <a:effectLst/>
                        </a:rPr>
                        <a:t>Vorhaben </a:t>
                      </a:r>
                      <a:r>
                        <a:rPr lang="de-AT" sz="2000" kern="50" dirty="0">
                          <a:effectLst/>
                        </a:rPr>
                        <a:t>Straßenbau</a:t>
                      </a:r>
                      <a:endParaRPr lang="de-DE" sz="2000" kern="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 dirty="0">
                          <a:effectLst/>
                        </a:rPr>
                        <a:t>6/612+911</a:t>
                      </a:r>
                      <a:endParaRPr lang="de-DE" sz="2000" kern="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 dirty="0">
                          <a:effectLst/>
                        </a:rPr>
                        <a:t>€ 172.400,- (+ € 67.300,-)</a:t>
                      </a:r>
                      <a:endParaRPr lang="de-DE" sz="2000" kern="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 dirty="0">
                          <a:effectLst/>
                        </a:rPr>
                        <a:t>Zuführung von </a:t>
                      </a:r>
                      <a:r>
                        <a:rPr lang="de-AT" sz="2000" kern="50" dirty="0" smtClean="0">
                          <a:effectLst/>
                        </a:rPr>
                        <a:t>Vorhaben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 dirty="0" smtClean="0">
                          <a:effectLst/>
                        </a:rPr>
                        <a:t>Grundbesitz </a:t>
                      </a:r>
                      <a:r>
                        <a:rPr lang="de-AT" sz="2000" kern="50" dirty="0">
                          <a:effectLst/>
                        </a:rPr>
                        <a:t>zu Vorhaben Straßenbau</a:t>
                      </a:r>
                      <a:endParaRPr lang="de-DE" sz="2000" kern="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>
                          <a:effectLst/>
                        </a:rPr>
                        <a:t>6/164+001</a:t>
                      </a:r>
                      <a:endParaRPr lang="de-DE" sz="2000" kern="5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>
                          <a:effectLst/>
                        </a:rPr>
                        <a:t>€ 0,- (- € 582.700,-)</a:t>
                      </a:r>
                      <a:endParaRPr lang="de-DE" sz="2000" kern="5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 dirty="0">
                          <a:effectLst/>
                        </a:rPr>
                        <a:t>Vorhaben FF Hain </a:t>
                      </a:r>
                      <a:r>
                        <a:rPr lang="de-AT" sz="2000" kern="50" dirty="0" err="1" smtClean="0">
                          <a:effectLst/>
                        </a:rPr>
                        <a:t>Zagging</a:t>
                      </a:r>
                      <a:r>
                        <a:rPr lang="de-AT" sz="2000" kern="50" dirty="0" smtClean="0">
                          <a:effectLst/>
                        </a:rPr>
                        <a:t>,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 dirty="0" smtClean="0">
                          <a:effectLst/>
                        </a:rPr>
                        <a:t>Einnahmen </a:t>
                      </a:r>
                      <a:r>
                        <a:rPr lang="de-AT" sz="2000" kern="50" dirty="0">
                          <a:effectLst/>
                        </a:rPr>
                        <a:t>durch Grundstücksverkäufe</a:t>
                      </a:r>
                      <a:endParaRPr lang="de-DE" sz="2000" kern="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>
                          <a:effectLst/>
                        </a:rPr>
                        <a:t>6/164+910</a:t>
                      </a:r>
                      <a:endParaRPr lang="de-DE" sz="2000" kern="5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>
                          <a:effectLst/>
                        </a:rPr>
                        <a:t>€ 582.700,-</a:t>
                      </a:r>
                      <a:endParaRPr lang="de-DE" sz="2000" kern="5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 dirty="0">
                          <a:effectLst/>
                        </a:rPr>
                        <a:t>Zuführung vom </a:t>
                      </a:r>
                      <a:r>
                        <a:rPr lang="de-AT" sz="2000" kern="50" dirty="0" smtClean="0">
                          <a:effectLst/>
                        </a:rPr>
                        <a:t>Vorhaben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 dirty="0" smtClean="0">
                          <a:effectLst/>
                        </a:rPr>
                        <a:t>Grundbesitz </a:t>
                      </a:r>
                      <a:r>
                        <a:rPr lang="de-AT" sz="2000" kern="50" dirty="0">
                          <a:effectLst/>
                        </a:rPr>
                        <a:t>zu Vorhaben FF Hain </a:t>
                      </a:r>
                      <a:r>
                        <a:rPr lang="de-AT" sz="2000" kern="50" dirty="0" err="1">
                          <a:effectLst/>
                        </a:rPr>
                        <a:t>Zagging</a:t>
                      </a:r>
                      <a:endParaRPr lang="de-DE" sz="2000" kern="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>
                          <a:effectLst/>
                        </a:rPr>
                        <a:t>Darl. 3</a:t>
                      </a:r>
                      <a:endParaRPr lang="de-DE" sz="2000" kern="5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>
                          <a:effectLst/>
                        </a:rPr>
                        <a:t>Zugang € 48.000,-</a:t>
                      </a:r>
                      <a:endParaRPr lang="de-DE" sz="2000" kern="5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2000" kern="50" dirty="0">
                          <a:effectLst/>
                        </a:rPr>
                        <a:t>Zuzählung NÖ WWF ABA BA 08</a:t>
                      </a:r>
                      <a:endParaRPr lang="de-DE" sz="2000" kern="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31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95536" y="1700808"/>
            <a:ext cx="8280919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/>
              <a:t>1. Nachtragsvoranschlag </a:t>
            </a:r>
            <a:r>
              <a:rPr lang="de-DE" sz="3200" b="1" dirty="0" smtClean="0"/>
              <a:t>2017</a:t>
            </a:r>
            <a:r>
              <a:rPr lang="de-DE" sz="3200" b="1" dirty="0"/>
              <a:t/>
            </a:r>
            <a:br>
              <a:rPr lang="de-DE" sz="3200" b="1" dirty="0"/>
            </a:br>
            <a:r>
              <a:rPr lang="de-DE" sz="3200" b="1" dirty="0" smtClean="0"/>
              <a:t>Wesentliche Punkte (1)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2852936"/>
            <a:ext cx="8928992" cy="3528392"/>
          </a:xfrm>
        </p:spPr>
        <p:txBody>
          <a:bodyPr>
            <a:noAutofit/>
          </a:bodyPr>
          <a:lstStyle/>
          <a:p>
            <a:r>
              <a:rPr lang="de-DE" sz="2700" dirty="0" smtClean="0"/>
              <a:t>Auflösung und Zusammenlegung einiger Vorhaben im AOH</a:t>
            </a:r>
          </a:p>
          <a:p>
            <a:pPr lvl="1"/>
            <a:r>
              <a:rPr lang="de-DE" sz="2300" dirty="0" smtClean="0"/>
              <a:t>Straßenbau und Straßenbeleuchtung</a:t>
            </a:r>
          </a:p>
          <a:p>
            <a:pPr lvl="1"/>
            <a:r>
              <a:rPr lang="de-DE" sz="2300" dirty="0" smtClean="0"/>
              <a:t>Abwasserbeseitigung</a:t>
            </a:r>
          </a:p>
          <a:p>
            <a:pPr lvl="1"/>
            <a:r>
              <a:rPr lang="de-DE" sz="2300" dirty="0" smtClean="0"/>
              <a:t>Wasserversorgung</a:t>
            </a:r>
            <a:endParaRPr lang="de-DE" sz="2300" dirty="0" smtClean="0"/>
          </a:p>
          <a:p>
            <a:r>
              <a:rPr lang="de-DE" sz="2700" dirty="0" smtClean="0"/>
              <a:t>Trennung Vorhaben Telekommunikationsinfrastrukturnetz</a:t>
            </a:r>
          </a:p>
          <a:p>
            <a:pPr lvl="1"/>
            <a:r>
              <a:rPr lang="de-DE" sz="2300" dirty="0" smtClean="0"/>
              <a:t>Abschnitte 1 + 2 =&gt; bereits gebaut</a:t>
            </a:r>
          </a:p>
          <a:p>
            <a:pPr lvl="1"/>
            <a:r>
              <a:rPr lang="de-DE" sz="2300" dirty="0" smtClean="0"/>
              <a:t>Abschnitte 3 + 4 =&gt; möglicher Vollausbau</a:t>
            </a:r>
          </a:p>
          <a:p>
            <a:endParaRPr lang="de-DE" sz="2700" dirty="0" smtClean="0"/>
          </a:p>
          <a:p>
            <a:endParaRPr lang="de-DE" sz="2700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80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bogsan.DOMAENE\Desktop\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2348880"/>
            <a:ext cx="27717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395536" y="1700808"/>
            <a:ext cx="8280919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/>
              <a:t>1. Nachtragsvoranschlag </a:t>
            </a:r>
            <a:r>
              <a:rPr lang="de-DE" sz="3200" b="1" dirty="0" smtClean="0"/>
              <a:t>2017</a:t>
            </a:r>
            <a:r>
              <a:rPr lang="de-DE" sz="3200" b="1" dirty="0"/>
              <a:t/>
            </a:r>
            <a:br>
              <a:rPr lang="de-DE" sz="3200" b="1" dirty="0"/>
            </a:br>
            <a:r>
              <a:rPr lang="de-DE" sz="3200" b="1" dirty="0" smtClean="0"/>
              <a:t>Wesentliche Punkte </a:t>
            </a:r>
            <a:r>
              <a:rPr lang="de-DE" sz="3200" b="1" dirty="0" smtClean="0"/>
              <a:t>(2)</a:t>
            </a:r>
            <a:endParaRPr lang="de-DE" sz="3200" b="1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2852936"/>
            <a:ext cx="8928992" cy="3528392"/>
          </a:xfrm>
        </p:spPr>
        <p:txBody>
          <a:bodyPr>
            <a:noAutofit/>
          </a:bodyPr>
          <a:lstStyle/>
          <a:p>
            <a:r>
              <a:rPr lang="de-DE" sz="2700" dirty="0" smtClean="0"/>
              <a:t>Neues Vorhaben „</a:t>
            </a:r>
            <a:r>
              <a:rPr lang="de-DE" sz="2700" dirty="0" err="1" smtClean="0"/>
              <a:t>Grundan</a:t>
            </a:r>
            <a:r>
              <a:rPr lang="de-DE" sz="2700" dirty="0" smtClean="0"/>
              <a:t>- und –</a:t>
            </a:r>
            <a:r>
              <a:rPr lang="de-DE" sz="2700" dirty="0" err="1" smtClean="0"/>
              <a:t>verkäufe</a:t>
            </a:r>
            <a:r>
              <a:rPr lang="de-DE" sz="2700" dirty="0" smtClean="0"/>
              <a:t>“</a:t>
            </a:r>
          </a:p>
          <a:p>
            <a:r>
              <a:rPr lang="de-DE" sz="2700" dirty="0" smtClean="0"/>
              <a:t>Zurückstellung des Um- und Zubaus</a:t>
            </a:r>
            <a:br>
              <a:rPr lang="de-DE" sz="2700" dirty="0" smtClean="0"/>
            </a:br>
            <a:r>
              <a:rPr lang="de-DE" sz="2700" dirty="0" smtClean="0"/>
              <a:t>zum FF-Haus Schweinern</a:t>
            </a:r>
          </a:p>
          <a:p>
            <a:r>
              <a:rPr lang="de-DE" sz="2700" dirty="0" smtClean="0"/>
              <a:t>Bildung von Rücklagen</a:t>
            </a:r>
          </a:p>
          <a:p>
            <a:r>
              <a:rPr lang="de-DE" sz="2700" dirty="0" smtClean="0"/>
              <a:t>Vorkehrungen zur Sicherstellung der</a:t>
            </a:r>
            <a:br>
              <a:rPr lang="de-DE" sz="2700" dirty="0" smtClean="0"/>
            </a:br>
            <a:r>
              <a:rPr lang="de-DE" sz="2700" dirty="0" smtClean="0"/>
              <a:t>Liquidität der Gemeinde</a:t>
            </a:r>
            <a:endParaRPr lang="de-DE" sz="2700" dirty="0" smtClean="0"/>
          </a:p>
          <a:p>
            <a:endParaRPr lang="de-DE" sz="2700" dirty="0" smtClean="0"/>
          </a:p>
          <a:p>
            <a:endParaRPr lang="de-DE" sz="2700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84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95536" y="1700808"/>
            <a:ext cx="8280919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/>
              <a:t>1. Nachtragsvoranschlag </a:t>
            </a:r>
            <a:r>
              <a:rPr lang="de-DE" sz="3200" b="1" dirty="0" smtClean="0"/>
              <a:t>2017</a:t>
            </a:r>
            <a:r>
              <a:rPr lang="de-DE" sz="3200" b="1" dirty="0"/>
              <a:t/>
            </a:r>
            <a:br>
              <a:rPr lang="de-DE" sz="3200" b="1" dirty="0"/>
            </a:br>
            <a:r>
              <a:rPr lang="de-DE" sz="3200" b="1" dirty="0" smtClean="0"/>
              <a:t>Wesentliche Punkte </a:t>
            </a:r>
            <a:r>
              <a:rPr lang="de-DE" sz="3200" b="1" dirty="0" smtClean="0"/>
              <a:t>(3)</a:t>
            </a:r>
            <a:endParaRPr lang="de-DE" sz="3200" b="1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2852936"/>
            <a:ext cx="8928992" cy="3528392"/>
          </a:xfrm>
        </p:spPr>
        <p:txBody>
          <a:bodyPr>
            <a:noAutofit/>
          </a:bodyPr>
          <a:lstStyle/>
          <a:p>
            <a:r>
              <a:rPr lang="de-DE" sz="2700" dirty="0"/>
              <a:t>geringfügige Adaptierungen lt. Haushaltsüberwachung etc.</a:t>
            </a:r>
          </a:p>
          <a:p>
            <a:r>
              <a:rPr lang="de-DE" sz="2700" dirty="0" smtClean="0"/>
              <a:t>Ausgaben OH:</a:t>
            </a:r>
          </a:p>
          <a:p>
            <a:pPr lvl="1"/>
            <a:r>
              <a:rPr lang="de-DE" sz="2300" dirty="0" err="1" smtClean="0"/>
              <a:t>Flächenwidmungs</a:t>
            </a:r>
            <a:r>
              <a:rPr lang="de-DE" sz="2300" dirty="0" smtClean="0"/>
              <a:t>- und Bebauungsplan: € 10.000,- (+ € 3.000,-)</a:t>
            </a:r>
          </a:p>
          <a:p>
            <a:pPr lvl="1"/>
            <a:r>
              <a:rPr lang="de-DE" sz="2300" dirty="0" smtClean="0"/>
              <a:t>Volksschule, Instandhaltung: € 11.000,- (+ € 10.000,-)</a:t>
            </a:r>
          </a:p>
          <a:p>
            <a:pPr lvl="1"/>
            <a:r>
              <a:rPr lang="de-DE" sz="2300" dirty="0" smtClean="0"/>
              <a:t>Schulumlagen lt. jeweiligem Bescheid</a:t>
            </a:r>
          </a:p>
          <a:p>
            <a:pPr lvl="1"/>
            <a:r>
              <a:rPr lang="de-DE" sz="2300" dirty="0" smtClean="0"/>
              <a:t>Ankauf von Verkehrszeichen etc.: € 5.000,- (+ € 4.000,-)</a:t>
            </a:r>
          </a:p>
          <a:p>
            <a:pPr lvl="1"/>
            <a:r>
              <a:rPr lang="de-DE" sz="2300" dirty="0" smtClean="0"/>
              <a:t>Wasserversorgung, Baukosten: € 5.000,- (- € 5.000,-)</a:t>
            </a:r>
          </a:p>
          <a:p>
            <a:pPr lvl="1"/>
            <a:r>
              <a:rPr lang="de-DE" sz="2300" dirty="0" smtClean="0"/>
              <a:t>Abwasserbeseitigung, Baukosten: € 5.000,- (- € 5.000,-)</a:t>
            </a:r>
            <a:endParaRPr lang="de-DE" sz="2300" dirty="0" smtClean="0"/>
          </a:p>
          <a:p>
            <a:endParaRPr lang="de-DE" sz="2700" dirty="0" smtClean="0"/>
          </a:p>
          <a:p>
            <a:endParaRPr lang="de-DE" sz="2700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90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95536" y="1700808"/>
            <a:ext cx="8280919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AutoNum type="arabicPeriod"/>
            </a:pPr>
            <a:r>
              <a:rPr lang="de-DE" sz="3200" b="1" dirty="0" smtClean="0"/>
              <a:t>Nachtragsvoranschlag 2017</a:t>
            </a:r>
            <a:r>
              <a:rPr lang="de-DE" sz="3200" b="1" dirty="0"/>
              <a:t/>
            </a:r>
            <a:br>
              <a:rPr lang="de-DE" sz="3200" b="1" dirty="0"/>
            </a:br>
            <a:r>
              <a:rPr lang="de-DE" sz="3200" b="1" dirty="0" smtClean="0"/>
              <a:t>Wesentliche Punkte </a:t>
            </a:r>
            <a:r>
              <a:rPr lang="de-DE" sz="3200" b="1" dirty="0" smtClean="0"/>
              <a:t>(4)</a:t>
            </a:r>
            <a:endParaRPr lang="de-DE" sz="3200" b="1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2852936"/>
            <a:ext cx="8928992" cy="3528392"/>
          </a:xfrm>
        </p:spPr>
        <p:txBody>
          <a:bodyPr>
            <a:noAutofit/>
          </a:bodyPr>
          <a:lstStyle/>
          <a:p>
            <a:r>
              <a:rPr lang="de-DE" sz="2700" dirty="0" smtClean="0"/>
              <a:t>Abwasserbeseitigung</a:t>
            </a:r>
          </a:p>
          <a:p>
            <a:pPr lvl="1"/>
            <a:r>
              <a:rPr lang="de-DE" sz="2300" dirty="0" smtClean="0"/>
              <a:t>Zuführung zur Rücklage: € 215.000,-</a:t>
            </a:r>
          </a:p>
          <a:p>
            <a:pPr lvl="1"/>
            <a:r>
              <a:rPr lang="de-DE" sz="2300" dirty="0" smtClean="0"/>
              <a:t>Tilgung Darlehen: € 197.900,- (+ € 27.900)</a:t>
            </a:r>
          </a:p>
          <a:p>
            <a:pPr lvl="1"/>
            <a:r>
              <a:rPr lang="de-DE" sz="2300" dirty="0" smtClean="0"/>
              <a:t>Instandhaltung Gebäude/Einrichtung: € 6.000,- (+ € 5.500,-)</a:t>
            </a:r>
          </a:p>
          <a:p>
            <a:pPr lvl="1"/>
            <a:r>
              <a:rPr lang="de-DE" sz="2300" dirty="0" smtClean="0"/>
              <a:t>Zinsen: € 102.200,- (+ € 6.600,-)</a:t>
            </a:r>
          </a:p>
          <a:p>
            <a:pPr lvl="1"/>
            <a:r>
              <a:rPr lang="de-DE" sz="2300" dirty="0" smtClean="0"/>
              <a:t>Zuführung zum AOH-Vorhaben: € 384.500,-</a:t>
            </a:r>
          </a:p>
          <a:p>
            <a:r>
              <a:rPr lang="de-DE" sz="2700" dirty="0" smtClean="0"/>
              <a:t>Zuführung vom OH an den AOH: € 177.500,- (- € 139.400,-)</a:t>
            </a:r>
          </a:p>
          <a:p>
            <a:endParaRPr lang="de-DE" sz="2700" dirty="0" smtClean="0"/>
          </a:p>
          <a:p>
            <a:endParaRPr lang="de-DE" sz="2700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95536" y="1700808"/>
            <a:ext cx="8280919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AutoNum type="arabicPeriod"/>
            </a:pPr>
            <a:r>
              <a:rPr lang="de-DE" sz="3200" b="1" dirty="0" smtClean="0"/>
              <a:t>Nachtragsvoranschlag 2017</a:t>
            </a:r>
            <a:r>
              <a:rPr lang="de-DE" sz="3200" b="1" dirty="0"/>
              <a:t/>
            </a:r>
            <a:br>
              <a:rPr lang="de-DE" sz="3200" b="1" dirty="0"/>
            </a:br>
            <a:r>
              <a:rPr lang="de-DE" sz="3200" b="1" dirty="0" smtClean="0"/>
              <a:t>Wesentliche Punkte </a:t>
            </a:r>
            <a:r>
              <a:rPr lang="de-DE" sz="3200" b="1" dirty="0" smtClean="0"/>
              <a:t>(5)</a:t>
            </a:r>
            <a:endParaRPr lang="de-DE" sz="3200" b="1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2852936"/>
            <a:ext cx="8928992" cy="3528392"/>
          </a:xfrm>
        </p:spPr>
        <p:txBody>
          <a:bodyPr>
            <a:noAutofit/>
          </a:bodyPr>
          <a:lstStyle/>
          <a:p>
            <a:r>
              <a:rPr lang="de-DE" sz="2700" dirty="0" smtClean="0"/>
              <a:t>Einnahmen OH:</a:t>
            </a:r>
          </a:p>
          <a:p>
            <a:pPr lvl="1"/>
            <a:r>
              <a:rPr lang="de-DE" sz="2300" dirty="0" smtClean="0"/>
              <a:t>Kostenersatz für Wahlen: € 5.400,- (+ € 3.900,-)</a:t>
            </a:r>
          </a:p>
          <a:p>
            <a:pPr lvl="1"/>
            <a:r>
              <a:rPr lang="de-DE" sz="2300" dirty="0" smtClean="0"/>
              <a:t>Wasser-Bezugsgebühren: € 142.000,- (+ € 6.000,-)</a:t>
            </a:r>
          </a:p>
          <a:p>
            <a:pPr lvl="1"/>
            <a:r>
              <a:rPr lang="de-DE" sz="2300" dirty="0" smtClean="0"/>
              <a:t>Kommunalsteuer: € 200.000,- (+ € 20.000,-)</a:t>
            </a:r>
          </a:p>
          <a:p>
            <a:pPr lvl="1"/>
            <a:r>
              <a:rPr lang="de-DE" sz="2300" dirty="0" smtClean="0"/>
              <a:t>Gebrauchsabgabe: € 48.000,- (+ € 2.000,-)</a:t>
            </a:r>
          </a:p>
          <a:p>
            <a:pPr lvl="1"/>
            <a:r>
              <a:rPr lang="de-DE" sz="2300" dirty="0" smtClean="0"/>
              <a:t>Aufschließungsabgaben: € 95.000,- (+ € 10.000,-)</a:t>
            </a:r>
          </a:p>
          <a:p>
            <a:pPr lvl="1"/>
            <a:r>
              <a:rPr lang="de-DE" sz="2300" dirty="0" smtClean="0"/>
              <a:t>Finanzzuweisung des Bundes: € 143.300,- (+ € 128.300,-)</a:t>
            </a:r>
          </a:p>
          <a:p>
            <a:pPr lvl="1"/>
            <a:r>
              <a:rPr lang="de-DE" sz="2300" dirty="0" smtClean="0"/>
              <a:t>Abwicklung Soll-Überschuss Vorjahr: € 577.300,- (+ € 361.700,-)</a:t>
            </a:r>
            <a:endParaRPr lang="de-DE" sz="2300" dirty="0" smtClean="0"/>
          </a:p>
          <a:p>
            <a:endParaRPr lang="de-DE" sz="2700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39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95536" y="1700808"/>
            <a:ext cx="8280919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/>
              <a:t>1. Nachtragsvoranschlag </a:t>
            </a:r>
            <a:r>
              <a:rPr lang="de-DE" sz="3200" b="1" dirty="0" smtClean="0"/>
              <a:t>2017</a:t>
            </a:r>
            <a:r>
              <a:rPr lang="de-DE" sz="3200" b="1" dirty="0"/>
              <a:t/>
            </a:r>
            <a:br>
              <a:rPr lang="de-DE" sz="3200" b="1" dirty="0"/>
            </a:br>
            <a:r>
              <a:rPr lang="de-DE" sz="3200" b="1" dirty="0" smtClean="0"/>
              <a:t>Wesentliche Punkte </a:t>
            </a:r>
            <a:r>
              <a:rPr lang="de-DE" sz="3200" b="1" dirty="0" smtClean="0"/>
              <a:t>(6)</a:t>
            </a:r>
            <a:endParaRPr lang="de-DE" sz="3200" b="1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2852936"/>
            <a:ext cx="8928992" cy="3528392"/>
          </a:xfrm>
        </p:spPr>
        <p:txBody>
          <a:bodyPr>
            <a:noAutofit/>
          </a:bodyPr>
          <a:lstStyle/>
          <a:p>
            <a:r>
              <a:rPr lang="de-DE" sz="2700" dirty="0" smtClean="0"/>
              <a:t>Vorhaben Straßenbau:</a:t>
            </a:r>
          </a:p>
          <a:p>
            <a:pPr lvl="1"/>
            <a:r>
              <a:rPr lang="de-DE" sz="2300" dirty="0" smtClean="0"/>
              <a:t>Ausgaben:</a:t>
            </a:r>
          </a:p>
          <a:p>
            <a:pPr lvl="1"/>
            <a:endParaRPr lang="de-DE" sz="2300" dirty="0"/>
          </a:p>
          <a:p>
            <a:pPr lvl="1"/>
            <a:endParaRPr lang="de-DE" sz="2300" dirty="0" smtClean="0"/>
          </a:p>
          <a:p>
            <a:pPr lvl="1"/>
            <a:endParaRPr lang="de-DE" sz="2300" dirty="0"/>
          </a:p>
          <a:p>
            <a:pPr lvl="1"/>
            <a:r>
              <a:rPr lang="de-DE" sz="2300" dirty="0" smtClean="0"/>
              <a:t>Einnahmen:</a:t>
            </a:r>
            <a:endParaRPr lang="de-DE" sz="2300" dirty="0" smtClean="0"/>
          </a:p>
          <a:p>
            <a:endParaRPr lang="de-DE" sz="2700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05" y="3789040"/>
            <a:ext cx="8322059" cy="107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05" y="5445224"/>
            <a:ext cx="8351759" cy="91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90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85800" y="1484784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 smtClean="0"/>
              <a:t>Einnahmenunterschreitungen AOH (1)</a:t>
            </a:r>
            <a:endParaRPr lang="de-DE" sz="4000" b="1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85800" y="2420888"/>
            <a:ext cx="8062663" cy="4104456"/>
          </a:xfrm>
        </p:spPr>
        <p:txBody>
          <a:bodyPr>
            <a:noAutofit/>
          </a:bodyPr>
          <a:lstStyle/>
          <a:p>
            <a:r>
              <a:rPr lang="de-DE" sz="2800" dirty="0" smtClean="0"/>
              <a:t>€ 169.000,-   FF Hain </a:t>
            </a:r>
            <a:r>
              <a:rPr lang="de-DE" sz="2800" dirty="0" err="1" smtClean="0"/>
              <a:t>Zagging</a:t>
            </a:r>
            <a:r>
              <a:rPr lang="de-DE" sz="2800" dirty="0" smtClean="0"/>
              <a:t>, Erlöse aus Grundverkauf </a:t>
            </a:r>
          </a:p>
          <a:p>
            <a:pPr lvl="1"/>
            <a:r>
              <a:rPr lang="de-DE" dirty="0" smtClean="0"/>
              <a:t>findet erst im Jahr 2017 statt</a:t>
            </a:r>
          </a:p>
          <a:p>
            <a:pPr marL="457200" lvl="1" indent="0">
              <a:buNone/>
            </a:pPr>
            <a:endParaRPr lang="de-DE" sz="2000" dirty="0" smtClean="0"/>
          </a:p>
          <a:p>
            <a:r>
              <a:rPr lang="de-DE" sz="2800" dirty="0" smtClean="0"/>
              <a:t>€ 97.000,-   FF Hain </a:t>
            </a:r>
            <a:r>
              <a:rPr lang="de-DE" sz="2800" dirty="0" err="1" smtClean="0"/>
              <a:t>Zagging</a:t>
            </a:r>
            <a:r>
              <a:rPr lang="de-DE" sz="2800" dirty="0" smtClean="0"/>
              <a:t>, Darlehensaufnahme</a:t>
            </a:r>
          </a:p>
          <a:p>
            <a:pPr lvl="1"/>
            <a:r>
              <a:rPr lang="de-DE" dirty="0" smtClean="0"/>
              <a:t> weniger Darlehensaufnahme aufgrund des budgetierten Grundverkaufs</a:t>
            </a:r>
            <a:endParaRPr lang="de-DE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75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95536" y="1700808"/>
            <a:ext cx="8280919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/>
              <a:t>1. Nachtragsvoranschlag </a:t>
            </a:r>
            <a:r>
              <a:rPr lang="de-DE" sz="3200" b="1" dirty="0" smtClean="0"/>
              <a:t>2017</a:t>
            </a:r>
            <a:r>
              <a:rPr lang="de-DE" sz="3200" b="1" dirty="0"/>
              <a:t/>
            </a:r>
            <a:br>
              <a:rPr lang="de-DE" sz="3200" b="1" dirty="0"/>
            </a:br>
            <a:r>
              <a:rPr lang="de-DE" sz="3200" b="1" dirty="0" smtClean="0"/>
              <a:t>Wesentliche Punkte </a:t>
            </a:r>
            <a:r>
              <a:rPr lang="de-DE" sz="3200" b="1" dirty="0" smtClean="0"/>
              <a:t>(7)</a:t>
            </a:r>
            <a:endParaRPr lang="de-DE" sz="3200" b="1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2852936"/>
            <a:ext cx="8928992" cy="3528392"/>
          </a:xfrm>
        </p:spPr>
        <p:txBody>
          <a:bodyPr>
            <a:noAutofit/>
          </a:bodyPr>
          <a:lstStyle/>
          <a:p>
            <a:r>
              <a:rPr lang="de-DE" sz="2700" dirty="0" smtClean="0"/>
              <a:t>Vorhaben Feuerwehr Hain </a:t>
            </a:r>
            <a:r>
              <a:rPr lang="de-DE" sz="2700" dirty="0" err="1" smtClean="0"/>
              <a:t>Zagging</a:t>
            </a:r>
            <a:r>
              <a:rPr lang="de-DE" sz="2700" dirty="0" smtClean="0"/>
              <a:t>:</a:t>
            </a:r>
          </a:p>
          <a:p>
            <a:pPr lvl="1"/>
            <a:r>
              <a:rPr lang="de-DE" sz="2300" dirty="0" smtClean="0"/>
              <a:t>Ausgaben:</a:t>
            </a:r>
          </a:p>
          <a:p>
            <a:pPr lvl="1"/>
            <a:endParaRPr lang="de-DE" sz="2300" dirty="0"/>
          </a:p>
          <a:p>
            <a:pPr lvl="1"/>
            <a:endParaRPr lang="de-DE" sz="2300" dirty="0" smtClean="0"/>
          </a:p>
          <a:p>
            <a:pPr lvl="1"/>
            <a:endParaRPr lang="de-DE" sz="2300" dirty="0"/>
          </a:p>
          <a:p>
            <a:pPr lvl="1"/>
            <a:r>
              <a:rPr lang="de-DE" sz="2300" dirty="0" smtClean="0"/>
              <a:t>Einnahmen:</a:t>
            </a:r>
            <a:endParaRPr lang="de-DE" sz="2300" dirty="0" smtClean="0"/>
          </a:p>
          <a:p>
            <a:endParaRPr lang="de-DE" sz="2700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68612"/>
            <a:ext cx="68103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45224"/>
            <a:ext cx="6829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8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95536" y="1700808"/>
            <a:ext cx="8280919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/>
              <a:t>1. Nachtragsvoranschlag </a:t>
            </a:r>
            <a:r>
              <a:rPr lang="de-DE" sz="3200" b="1" dirty="0" smtClean="0"/>
              <a:t>2017</a:t>
            </a:r>
            <a:r>
              <a:rPr lang="de-DE" sz="3200" b="1" dirty="0"/>
              <a:t/>
            </a:r>
            <a:br>
              <a:rPr lang="de-DE" sz="3200" b="1" dirty="0"/>
            </a:br>
            <a:r>
              <a:rPr lang="de-DE" sz="3200" b="1" dirty="0" smtClean="0"/>
              <a:t>Wesentliche Punkte </a:t>
            </a:r>
            <a:r>
              <a:rPr lang="de-DE" sz="3200" b="1" dirty="0" smtClean="0"/>
              <a:t>(8)</a:t>
            </a:r>
            <a:endParaRPr lang="de-DE" sz="3200" b="1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2852936"/>
            <a:ext cx="8928992" cy="3528392"/>
          </a:xfrm>
        </p:spPr>
        <p:txBody>
          <a:bodyPr>
            <a:noAutofit/>
          </a:bodyPr>
          <a:lstStyle/>
          <a:p>
            <a:r>
              <a:rPr lang="de-DE" sz="2700" dirty="0" smtClean="0"/>
              <a:t>Vorhaben Güterwegeerhaltung:</a:t>
            </a:r>
          </a:p>
          <a:p>
            <a:pPr lvl="1"/>
            <a:r>
              <a:rPr lang="de-DE" sz="2300" dirty="0" smtClean="0"/>
              <a:t>Ausgaben:</a:t>
            </a:r>
          </a:p>
          <a:p>
            <a:pPr lvl="1"/>
            <a:endParaRPr lang="de-DE" sz="2300" dirty="0"/>
          </a:p>
          <a:p>
            <a:pPr lvl="1"/>
            <a:endParaRPr lang="de-DE" sz="2300" dirty="0" smtClean="0"/>
          </a:p>
          <a:p>
            <a:pPr lvl="1"/>
            <a:endParaRPr lang="de-DE" sz="2300" dirty="0"/>
          </a:p>
          <a:p>
            <a:pPr lvl="1"/>
            <a:r>
              <a:rPr lang="de-DE" sz="2300" dirty="0" smtClean="0"/>
              <a:t>Einnahmen:</a:t>
            </a:r>
            <a:endParaRPr lang="de-DE" sz="2300" dirty="0" smtClean="0"/>
          </a:p>
          <a:p>
            <a:endParaRPr lang="de-DE" sz="2700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6858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37" y="5461421"/>
            <a:ext cx="68294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4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95536" y="1700808"/>
            <a:ext cx="8280919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/>
              <a:t>1. Nachtragsvoranschlag </a:t>
            </a:r>
            <a:r>
              <a:rPr lang="de-DE" sz="3200" b="1" dirty="0" smtClean="0"/>
              <a:t>2017</a:t>
            </a:r>
            <a:r>
              <a:rPr lang="de-DE" sz="3200" b="1" dirty="0"/>
              <a:t/>
            </a:r>
            <a:br>
              <a:rPr lang="de-DE" sz="3200" b="1" dirty="0"/>
            </a:br>
            <a:r>
              <a:rPr lang="de-DE" sz="3200" b="1" dirty="0" smtClean="0"/>
              <a:t>Wesentliche Punkte </a:t>
            </a:r>
            <a:r>
              <a:rPr lang="de-DE" sz="3200" b="1" dirty="0" smtClean="0"/>
              <a:t>(9)</a:t>
            </a:r>
            <a:endParaRPr lang="de-DE" sz="3200" b="1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2852936"/>
            <a:ext cx="8928992" cy="3528392"/>
          </a:xfrm>
        </p:spPr>
        <p:txBody>
          <a:bodyPr>
            <a:noAutofit/>
          </a:bodyPr>
          <a:lstStyle/>
          <a:p>
            <a:r>
              <a:rPr lang="de-DE" sz="2700" dirty="0" smtClean="0"/>
              <a:t>Vorhaben Abwasserbeseitigung BA 05:</a:t>
            </a:r>
          </a:p>
          <a:p>
            <a:pPr lvl="1"/>
            <a:r>
              <a:rPr lang="de-DE" sz="2300" dirty="0" smtClean="0"/>
              <a:t>Ausgaben:</a:t>
            </a:r>
          </a:p>
          <a:p>
            <a:pPr lvl="1"/>
            <a:endParaRPr lang="de-DE" sz="2300" dirty="0"/>
          </a:p>
          <a:p>
            <a:pPr lvl="1"/>
            <a:endParaRPr lang="de-DE" sz="2300" dirty="0" smtClean="0"/>
          </a:p>
          <a:p>
            <a:pPr lvl="1"/>
            <a:endParaRPr lang="de-DE" sz="2300" dirty="0"/>
          </a:p>
          <a:p>
            <a:pPr lvl="1"/>
            <a:r>
              <a:rPr lang="de-DE" sz="2300" dirty="0" smtClean="0"/>
              <a:t>Einnahmen:</a:t>
            </a:r>
            <a:endParaRPr lang="de-DE" sz="2300" dirty="0" smtClean="0"/>
          </a:p>
          <a:p>
            <a:endParaRPr lang="de-DE" sz="2700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517232"/>
            <a:ext cx="7657361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14" y="3850950"/>
            <a:ext cx="7048546" cy="105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44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95536" y="1700808"/>
            <a:ext cx="8280919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/>
              <a:t>1. Nachtragsvoranschlag </a:t>
            </a:r>
            <a:r>
              <a:rPr lang="de-DE" sz="3200" b="1" dirty="0" smtClean="0"/>
              <a:t>2017</a:t>
            </a:r>
            <a:r>
              <a:rPr lang="de-DE" sz="3200" b="1" dirty="0"/>
              <a:t/>
            </a:r>
            <a:br>
              <a:rPr lang="de-DE" sz="3200" b="1" dirty="0"/>
            </a:br>
            <a:r>
              <a:rPr lang="de-DE" sz="3200" b="1" dirty="0" smtClean="0"/>
              <a:t>Wesentliche Punkte </a:t>
            </a:r>
            <a:r>
              <a:rPr lang="de-DE" sz="3200" b="1" dirty="0" smtClean="0"/>
              <a:t>(10)</a:t>
            </a:r>
            <a:endParaRPr lang="de-DE" sz="3200" b="1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2852936"/>
            <a:ext cx="8928992" cy="3528392"/>
          </a:xfrm>
        </p:spPr>
        <p:txBody>
          <a:bodyPr>
            <a:noAutofit/>
          </a:bodyPr>
          <a:lstStyle/>
          <a:p>
            <a:r>
              <a:rPr lang="de-DE" sz="2700" dirty="0" smtClean="0"/>
              <a:t>Vorhaben Abwasserbeseitigung BA 10:</a:t>
            </a:r>
          </a:p>
          <a:p>
            <a:pPr lvl="1"/>
            <a:r>
              <a:rPr lang="de-DE" sz="2300" dirty="0" smtClean="0"/>
              <a:t>Ausgaben:</a:t>
            </a:r>
          </a:p>
          <a:p>
            <a:pPr lvl="1"/>
            <a:endParaRPr lang="de-DE" sz="2300" dirty="0"/>
          </a:p>
          <a:p>
            <a:pPr lvl="1"/>
            <a:endParaRPr lang="de-DE" sz="2300" dirty="0" smtClean="0"/>
          </a:p>
          <a:p>
            <a:pPr lvl="1"/>
            <a:endParaRPr lang="de-DE" sz="2300" dirty="0"/>
          </a:p>
          <a:p>
            <a:pPr lvl="1"/>
            <a:r>
              <a:rPr lang="de-DE" sz="2300" dirty="0" smtClean="0"/>
              <a:t>Einnahmen:</a:t>
            </a:r>
            <a:endParaRPr lang="de-DE" sz="2300" dirty="0" smtClean="0"/>
          </a:p>
          <a:p>
            <a:endParaRPr lang="de-DE" sz="2700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17232"/>
            <a:ext cx="704208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6984776" cy="65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9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95536" y="1700808"/>
            <a:ext cx="8280919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/>
              <a:t>1. Nachtragsvoranschlag </a:t>
            </a:r>
            <a:r>
              <a:rPr lang="de-DE" sz="3200" b="1" dirty="0" smtClean="0"/>
              <a:t>2017</a:t>
            </a:r>
            <a:r>
              <a:rPr lang="de-DE" sz="3200" b="1" dirty="0"/>
              <a:t/>
            </a:r>
            <a:br>
              <a:rPr lang="de-DE" sz="3200" b="1" dirty="0"/>
            </a:br>
            <a:r>
              <a:rPr lang="de-DE" sz="3200" b="1" dirty="0" smtClean="0"/>
              <a:t>Wesentliche Punkte </a:t>
            </a:r>
            <a:r>
              <a:rPr lang="de-DE" sz="3200" b="1" dirty="0" smtClean="0"/>
              <a:t>(11)</a:t>
            </a:r>
            <a:endParaRPr lang="de-DE" sz="3200" b="1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2852936"/>
            <a:ext cx="8928992" cy="3528392"/>
          </a:xfrm>
        </p:spPr>
        <p:txBody>
          <a:bodyPr>
            <a:noAutofit/>
          </a:bodyPr>
          <a:lstStyle/>
          <a:p>
            <a:r>
              <a:rPr lang="de-DE" sz="2700" dirty="0" smtClean="0"/>
              <a:t>Vorhaben Wasserversorgung BA 03:</a:t>
            </a:r>
          </a:p>
          <a:p>
            <a:pPr lvl="1"/>
            <a:r>
              <a:rPr lang="de-DE" sz="2300" dirty="0" smtClean="0"/>
              <a:t>Ausgaben:</a:t>
            </a:r>
          </a:p>
          <a:p>
            <a:pPr lvl="1"/>
            <a:endParaRPr lang="de-DE" sz="2300" dirty="0"/>
          </a:p>
          <a:p>
            <a:pPr lvl="1"/>
            <a:endParaRPr lang="de-DE" sz="2300" dirty="0" smtClean="0"/>
          </a:p>
          <a:p>
            <a:pPr lvl="1"/>
            <a:endParaRPr lang="de-DE" sz="2300" dirty="0"/>
          </a:p>
          <a:p>
            <a:pPr lvl="1"/>
            <a:r>
              <a:rPr lang="de-DE" sz="2300" dirty="0" smtClean="0"/>
              <a:t>Einnahmen:</a:t>
            </a:r>
            <a:endParaRPr lang="de-DE" sz="2300" dirty="0" smtClean="0"/>
          </a:p>
          <a:p>
            <a:endParaRPr lang="de-DE" sz="2700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5445224"/>
            <a:ext cx="7521078" cy="80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3814763"/>
            <a:ext cx="7441854" cy="83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8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95536" y="1700808"/>
            <a:ext cx="8280919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/>
              <a:t>1. Nachtragsvoranschlag </a:t>
            </a:r>
            <a:r>
              <a:rPr lang="de-DE" sz="3200" b="1" dirty="0" smtClean="0"/>
              <a:t>2017</a:t>
            </a:r>
            <a:r>
              <a:rPr lang="de-DE" sz="3200" b="1" dirty="0"/>
              <a:t/>
            </a:r>
            <a:br>
              <a:rPr lang="de-DE" sz="3200" b="1" dirty="0"/>
            </a:br>
            <a:r>
              <a:rPr lang="de-DE" sz="3200" b="1" dirty="0" smtClean="0"/>
              <a:t>Wesentliche Punkte </a:t>
            </a:r>
            <a:r>
              <a:rPr lang="de-DE" sz="3200" b="1" dirty="0" smtClean="0"/>
              <a:t>(12)</a:t>
            </a:r>
            <a:endParaRPr lang="de-DE" sz="3200" b="1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2852936"/>
            <a:ext cx="8928992" cy="3528392"/>
          </a:xfrm>
        </p:spPr>
        <p:txBody>
          <a:bodyPr>
            <a:noAutofit/>
          </a:bodyPr>
          <a:lstStyle/>
          <a:p>
            <a:r>
              <a:rPr lang="de-DE" sz="2700" dirty="0" smtClean="0"/>
              <a:t>Vorhaben Wasserversorgung BA 04:</a:t>
            </a:r>
          </a:p>
          <a:p>
            <a:pPr lvl="1"/>
            <a:r>
              <a:rPr lang="de-DE" sz="2300" dirty="0" smtClean="0"/>
              <a:t>Ausgaben:</a:t>
            </a:r>
          </a:p>
          <a:p>
            <a:pPr lvl="1"/>
            <a:endParaRPr lang="de-DE" sz="2300" dirty="0"/>
          </a:p>
          <a:p>
            <a:pPr lvl="1"/>
            <a:endParaRPr lang="de-DE" sz="2300" dirty="0" smtClean="0"/>
          </a:p>
          <a:p>
            <a:pPr lvl="1"/>
            <a:endParaRPr lang="de-DE" sz="2300" dirty="0"/>
          </a:p>
          <a:p>
            <a:pPr lvl="1"/>
            <a:r>
              <a:rPr lang="de-DE" sz="2300" dirty="0" smtClean="0"/>
              <a:t>Einnahmen:</a:t>
            </a:r>
            <a:endParaRPr lang="de-DE" sz="2300" dirty="0" smtClean="0"/>
          </a:p>
          <a:p>
            <a:endParaRPr lang="de-DE" sz="2700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45224"/>
            <a:ext cx="7992887" cy="76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27" y="3767066"/>
            <a:ext cx="7894121" cy="78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39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95536" y="1700808"/>
            <a:ext cx="8280919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/>
              <a:t>1. Nachtragsvoranschlag </a:t>
            </a:r>
            <a:r>
              <a:rPr lang="de-DE" sz="3200" b="1" dirty="0" smtClean="0"/>
              <a:t>2017</a:t>
            </a:r>
            <a:r>
              <a:rPr lang="de-DE" sz="3200" b="1" dirty="0"/>
              <a:t/>
            </a:r>
            <a:br>
              <a:rPr lang="de-DE" sz="3200" b="1" dirty="0"/>
            </a:br>
            <a:r>
              <a:rPr lang="de-DE" sz="3200" b="1" dirty="0" smtClean="0"/>
              <a:t>Wesentliche Punkte </a:t>
            </a:r>
            <a:r>
              <a:rPr lang="de-DE" sz="3200" b="1" dirty="0" smtClean="0"/>
              <a:t>(13)</a:t>
            </a:r>
            <a:endParaRPr lang="de-DE" sz="3200" b="1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2852936"/>
            <a:ext cx="8928992" cy="3528392"/>
          </a:xfrm>
        </p:spPr>
        <p:txBody>
          <a:bodyPr>
            <a:noAutofit/>
          </a:bodyPr>
          <a:lstStyle/>
          <a:p>
            <a:r>
              <a:rPr lang="de-DE" sz="2700" dirty="0" smtClean="0"/>
              <a:t>Vorhaben Straßenbau Erschließung </a:t>
            </a:r>
            <a:r>
              <a:rPr lang="de-DE" sz="2700" dirty="0" err="1" smtClean="0"/>
              <a:t>Großrust</a:t>
            </a:r>
            <a:r>
              <a:rPr lang="de-DE" sz="2700" dirty="0" smtClean="0"/>
              <a:t> Süd:</a:t>
            </a:r>
          </a:p>
          <a:p>
            <a:pPr lvl="1"/>
            <a:r>
              <a:rPr lang="de-DE" sz="2300" dirty="0" smtClean="0"/>
              <a:t>Ausgaben:</a:t>
            </a:r>
          </a:p>
          <a:p>
            <a:pPr lvl="1"/>
            <a:endParaRPr lang="de-DE" sz="2300" dirty="0"/>
          </a:p>
          <a:p>
            <a:pPr lvl="1"/>
            <a:endParaRPr lang="de-DE" sz="2300" dirty="0" smtClean="0"/>
          </a:p>
          <a:p>
            <a:pPr lvl="1"/>
            <a:endParaRPr lang="de-DE" sz="2300" dirty="0"/>
          </a:p>
          <a:p>
            <a:pPr lvl="1"/>
            <a:r>
              <a:rPr lang="de-DE" sz="2300" dirty="0" smtClean="0"/>
              <a:t>Einnahmen:</a:t>
            </a:r>
            <a:endParaRPr lang="de-DE" sz="2300" dirty="0" smtClean="0"/>
          </a:p>
          <a:p>
            <a:endParaRPr lang="de-DE" sz="2700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661248"/>
            <a:ext cx="7560840" cy="66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861048"/>
            <a:ext cx="7488833" cy="77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89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95536" y="1700808"/>
            <a:ext cx="8280919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/>
              <a:t>1. Nachtragsvoranschlag </a:t>
            </a:r>
            <a:r>
              <a:rPr lang="de-DE" sz="3200" b="1" dirty="0" smtClean="0"/>
              <a:t>2017</a:t>
            </a:r>
            <a:r>
              <a:rPr lang="de-DE" sz="3200" b="1" dirty="0"/>
              <a:t/>
            </a:r>
            <a:br>
              <a:rPr lang="de-DE" sz="3200" b="1" dirty="0"/>
            </a:br>
            <a:r>
              <a:rPr lang="de-DE" sz="3200" b="1" dirty="0" smtClean="0"/>
              <a:t>Wesentliche Punkte </a:t>
            </a:r>
            <a:r>
              <a:rPr lang="de-DE" sz="3200" b="1" dirty="0" smtClean="0"/>
              <a:t>(14)</a:t>
            </a:r>
            <a:endParaRPr lang="de-DE" sz="3200" b="1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2852936"/>
            <a:ext cx="8928992" cy="3528392"/>
          </a:xfrm>
        </p:spPr>
        <p:txBody>
          <a:bodyPr>
            <a:noAutofit/>
          </a:bodyPr>
          <a:lstStyle/>
          <a:p>
            <a:r>
              <a:rPr lang="de-DE" sz="2700" dirty="0" smtClean="0"/>
              <a:t>Vorhaben Telekommunikationsinfrastrukturnetz</a:t>
            </a:r>
            <a:br>
              <a:rPr lang="de-DE" sz="2700" dirty="0" smtClean="0"/>
            </a:br>
            <a:r>
              <a:rPr lang="de-DE" sz="2700" dirty="0" smtClean="0"/>
              <a:t>Abschnitte 1 und 2:</a:t>
            </a:r>
          </a:p>
          <a:p>
            <a:pPr lvl="1"/>
            <a:r>
              <a:rPr lang="de-DE" sz="2300" dirty="0" smtClean="0"/>
              <a:t>Ausgaben:</a:t>
            </a:r>
          </a:p>
          <a:p>
            <a:pPr lvl="1"/>
            <a:endParaRPr lang="de-DE" sz="2300" dirty="0"/>
          </a:p>
          <a:p>
            <a:pPr lvl="1"/>
            <a:endParaRPr lang="de-DE" sz="2300" dirty="0" smtClean="0"/>
          </a:p>
          <a:p>
            <a:pPr lvl="1"/>
            <a:endParaRPr lang="de-DE" sz="600" dirty="0" smtClean="0"/>
          </a:p>
          <a:p>
            <a:pPr lvl="1"/>
            <a:r>
              <a:rPr lang="de-DE" sz="2300" dirty="0" smtClean="0"/>
              <a:t>Einnahmen:</a:t>
            </a:r>
            <a:endParaRPr lang="de-DE" sz="2300" dirty="0" smtClean="0"/>
          </a:p>
          <a:p>
            <a:endParaRPr lang="de-DE" sz="2700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5589240"/>
            <a:ext cx="7704857" cy="8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7632848" cy="89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9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95536" y="1700808"/>
            <a:ext cx="8280919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/>
              <a:t>1. Nachtragsvoranschlag </a:t>
            </a:r>
            <a:r>
              <a:rPr lang="de-DE" sz="3200" b="1" dirty="0" smtClean="0"/>
              <a:t>2017</a:t>
            </a:r>
            <a:r>
              <a:rPr lang="de-DE" sz="3200" b="1" dirty="0"/>
              <a:t/>
            </a:r>
            <a:br>
              <a:rPr lang="de-DE" sz="3200" b="1" dirty="0"/>
            </a:br>
            <a:r>
              <a:rPr lang="de-DE" sz="3200" b="1" dirty="0" smtClean="0"/>
              <a:t>Wesentliche Punkte </a:t>
            </a:r>
            <a:r>
              <a:rPr lang="de-DE" sz="3200" b="1" dirty="0" smtClean="0"/>
              <a:t>(15)</a:t>
            </a:r>
            <a:endParaRPr lang="de-DE" sz="3200" b="1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2852936"/>
            <a:ext cx="8928992" cy="3528392"/>
          </a:xfrm>
        </p:spPr>
        <p:txBody>
          <a:bodyPr>
            <a:noAutofit/>
          </a:bodyPr>
          <a:lstStyle/>
          <a:p>
            <a:r>
              <a:rPr lang="de-DE" sz="2700" dirty="0" smtClean="0"/>
              <a:t>Vorhaben Abwasserbeseitigung BA 08:</a:t>
            </a:r>
          </a:p>
          <a:p>
            <a:pPr lvl="1"/>
            <a:r>
              <a:rPr lang="de-DE" sz="2300" dirty="0" smtClean="0"/>
              <a:t>Ausgaben:</a:t>
            </a:r>
          </a:p>
          <a:p>
            <a:pPr lvl="1"/>
            <a:endParaRPr lang="de-DE" sz="2300" dirty="0"/>
          </a:p>
          <a:p>
            <a:pPr lvl="1"/>
            <a:endParaRPr lang="de-DE" sz="2300" dirty="0" smtClean="0"/>
          </a:p>
          <a:p>
            <a:pPr lvl="1"/>
            <a:endParaRPr lang="de-DE" sz="600" dirty="0" smtClean="0"/>
          </a:p>
          <a:p>
            <a:pPr lvl="1"/>
            <a:endParaRPr lang="de-DE" sz="1800" dirty="0" smtClean="0"/>
          </a:p>
          <a:p>
            <a:pPr lvl="1"/>
            <a:r>
              <a:rPr lang="de-DE" sz="2300" dirty="0" smtClean="0"/>
              <a:t>Einnahmen:</a:t>
            </a:r>
            <a:endParaRPr lang="de-DE" sz="2300" dirty="0" smtClean="0"/>
          </a:p>
          <a:p>
            <a:endParaRPr lang="de-DE" sz="2700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2" y="5445224"/>
            <a:ext cx="7920881" cy="103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6" y="3789040"/>
            <a:ext cx="7848873" cy="102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0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95536" y="1700808"/>
            <a:ext cx="8280919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/>
              <a:t>1. Nachtragsvoranschlag </a:t>
            </a:r>
            <a:r>
              <a:rPr lang="de-DE" sz="3200" b="1" dirty="0" smtClean="0"/>
              <a:t>2017</a:t>
            </a:r>
            <a:r>
              <a:rPr lang="de-DE" sz="3200" b="1" dirty="0"/>
              <a:t/>
            </a:r>
            <a:br>
              <a:rPr lang="de-DE" sz="3200" b="1" dirty="0"/>
            </a:br>
            <a:r>
              <a:rPr lang="de-DE" sz="3200" b="1" dirty="0" smtClean="0"/>
              <a:t>Wesentliche Punkte </a:t>
            </a:r>
            <a:r>
              <a:rPr lang="de-DE" sz="3200" b="1" dirty="0" smtClean="0"/>
              <a:t>(16)</a:t>
            </a:r>
            <a:endParaRPr lang="de-DE" sz="3200" b="1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2852936"/>
            <a:ext cx="8928992" cy="3528392"/>
          </a:xfrm>
        </p:spPr>
        <p:txBody>
          <a:bodyPr>
            <a:noAutofit/>
          </a:bodyPr>
          <a:lstStyle/>
          <a:p>
            <a:r>
              <a:rPr lang="de-DE" sz="2700" dirty="0" smtClean="0"/>
              <a:t>Vorhaben ABA, Überwachungsanlage Leitbild – aufgelöst und dem neuen Vorhaben Abwasserbeseitigung zugeordnet</a:t>
            </a:r>
          </a:p>
          <a:p>
            <a:r>
              <a:rPr lang="de-DE" sz="2700" dirty="0" smtClean="0"/>
              <a:t>Vorhaben WVA, Überwachungsanlage Leitbild – aufgelöst und dem neuen Vorhaben Wasserversorgung zugeordnet</a:t>
            </a:r>
          </a:p>
          <a:p>
            <a:r>
              <a:rPr lang="de-DE" sz="2700" dirty="0" smtClean="0"/>
              <a:t>Vorhaben FF Schweinern – zurückgestellt und für den Voranschlag 2018 in Evidenz genommen</a:t>
            </a:r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90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85800" y="1484784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 smtClean="0"/>
              <a:t>Einnahmenunterschreitungen AOH (2)</a:t>
            </a:r>
            <a:endParaRPr lang="de-DE" sz="4000" b="1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539552" y="2420888"/>
            <a:ext cx="8208912" cy="4104456"/>
          </a:xfrm>
        </p:spPr>
        <p:txBody>
          <a:bodyPr>
            <a:noAutofit/>
          </a:bodyPr>
          <a:lstStyle/>
          <a:p>
            <a:r>
              <a:rPr lang="de-DE" sz="2800" dirty="0"/>
              <a:t>€ 117.825,-   FF Hain </a:t>
            </a:r>
            <a:r>
              <a:rPr lang="de-DE" sz="2800" dirty="0" err="1"/>
              <a:t>Zagging</a:t>
            </a:r>
            <a:r>
              <a:rPr lang="de-DE" sz="2800" dirty="0"/>
              <a:t>, Eigenleistungen</a:t>
            </a:r>
          </a:p>
          <a:p>
            <a:pPr lvl="1"/>
            <a:r>
              <a:rPr lang="de-DE" dirty="0"/>
              <a:t> Abrechnung lt. Aufstellung über die geleisteten Arbeitsstunden und des Einheitssatzes lt. Katastrophenfonds</a:t>
            </a:r>
          </a:p>
          <a:p>
            <a:endParaRPr lang="de-DE" sz="2800" dirty="0" smtClean="0"/>
          </a:p>
          <a:p>
            <a:r>
              <a:rPr lang="de-DE" sz="2800" dirty="0" smtClean="0"/>
              <a:t>€ 4.900,-   Straßenbeleuchtung, Energiespar-BZ</a:t>
            </a:r>
          </a:p>
          <a:p>
            <a:pPr lvl="1"/>
            <a:r>
              <a:rPr lang="de-DE" dirty="0" smtClean="0"/>
              <a:t>geringere Bedarfszuweisung gewährt</a:t>
            </a:r>
          </a:p>
          <a:p>
            <a:endParaRPr lang="de-DE" sz="2800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19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95536" y="1700808"/>
            <a:ext cx="8280919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/>
              <a:t>1. Nachtragsvoranschlag </a:t>
            </a:r>
            <a:r>
              <a:rPr lang="de-DE" sz="3200" b="1" dirty="0" smtClean="0"/>
              <a:t>2017</a:t>
            </a:r>
            <a:r>
              <a:rPr lang="de-DE" sz="3200" b="1" dirty="0"/>
              <a:t/>
            </a:r>
            <a:br>
              <a:rPr lang="de-DE" sz="3200" b="1" dirty="0"/>
            </a:br>
            <a:r>
              <a:rPr lang="de-DE" sz="3200" b="1" dirty="0" smtClean="0"/>
              <a:t>Wesentliche Punkte </a:t>
            </a:r>
            <a:r>
              <a:rPr lang="de-DE" sz="3200" b="1" dirty="0" smtClean="0"/>
              <a:t>(17)</a:t>
            </a:r>
            <a:endParaRPr lang="de-DE" sz="3200" b="1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2852936"/>
            <a:ext cx="8928992" cy="3528392"/>
          </a:xfrm>
        </p:spPr>
        <p:txBody>
          <a:bodyPr>
            <a:noAutofit/>
          </a:bodyPr>
          <a:lstStyle/>
          <a:p>
            <a:r>
              <a:rPr lang="de-DE" sz="2700" dirty="0" smtClean="0"/>
              <a:t>Vorhaben Abwasserbeseitigung:</a:t>
            </a:r>
          </a:p>
          <a:p>
            <a:pPr lvl="1"/>
            <a:r>
              <a:rPr lang="de-DE" sz="2300" dirty="0" smtClean="0"/>
              <a:t>Ausgaben:</a:t>
            </a:r>
          </a:p>
          <a:p>
            <a:pPr lvl="1"/>
            <a:endParaRPr lang="de-DE" sz="2300" dirty="0"/>
          </a:p>
          <a:p>
            <a:pPr lvl="1"/>
            <a:endParaRPr lang="de-DE" sz="2300" dirty="0" smtClean="0"/>
          </a:p>
          <a:p>
            <a:pPr lvl="1"/>
            <a:endParaRPr lang="de-DE" sz="600" dirty="0" smtClean="0"/>
          </a:p>
          <a:p>
            <a:pPr lvl="1"/>
            <a:endParaRPr lang="de-DE" sz="1800" dirty="0" smtClean="0"/>
          </a:p>
          <a:p>
            <a:endParaRPr lang="de-DE" sz="2700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8568952" cy="167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2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95536" y="1700808"/>
            <a:ext cx="8280919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/>
              <a:t>1. Nachtragsvoranschlag </a:t>
            </a:r>
            <a:r>
              <a:rPr lang="de-DE" sz="3200" b="1" dirty="0" smtClean="0"/>
              <a:t>2017</a:t>
            </a:r>
            <a:r>
              <a:rPr lang="de-DE" sz="3200" b="1" dirty="0"/>
              <a:t/>
            </a:r>
            <a:br>
              <a:rPr lang="de-DE" sz="3200" b="1" dirty="0"/>
            </a:br>
            <a:r>
              <a:rPr lang="de-DE" sz="3200" b="1" dirty="0" smtClean="0"/>
              <a:t>Wesentliche Punkte </a:t>
            </a:r>
            <a:r>
              <a:rPr lang="de-DE" sz="3200" b="1" dirty="0" smtClean="0"/>
              <a:t>(18)</a:t>
            </a:r>
            <a:endParaRPr lang="de-DE" sz="3200" b="1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2852936"/>
            <a:ext cx="8928992" cy="3528392"/>
          </a:xfrm>
        </p:spPr>
        <p:txBody>
          <a:bodyPr>
            <a:noAutofit/>
          </a:bodyPr>
          <a:lstStyle/>
          <a:p>
            <a:r>
              <a:rPr lang="de-DE" sz="2700" dirty="0" smtClean="0"/>
              <a:t>Vorhaben Abwasserbeseitigung:</a:t>
            </a:r>
          </a:p>
          <a:p>
            <a:pPr lvl="1"/>
            <a:r>
              <a:rPr lang="de-DE" sz="2300" dirty="0" smtClean="0"/>
              <a:t>Einnahmen:</a:t>
            </a:r>
          </a:p>
          <a:p>
            <a:pPr lvl="1"/>
            <a:endParaRPr lang="de-DE" sz="2300" dirty="0"/>
          </a:p>
          <a:p>
            <a:pPr lvl="1"/>
            <a:endParaRPr lang="de-DE" sz="2300" dirty="0" smtClean="0"/>
          </a:p>
          <a:p>
            <a:pPr lvl="1"/>
            <a:endParaRPr lang="de-DE" sz="600" dirty="0" smtClean="0"/>
          </a:p>
          <a:p>
            <a:pPr lvl="1"/>
            <a:endParaRPr lang="de-DE" sz="1800" dirty="0" smtClean="0"/>
          </a:p>
          <a:p>
            <a:endParaRPr lang="de-DE" sz="2700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50" y="3861047"/>
            <a:ext cx="8531530" cy="168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79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95536" y="1700808"/>
            <a:ext cx="8280919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/>
              <a:t>1. Nachtragsvoranschlag </a:t>
            </a:r>
            <a:r>
              <a:rPr lang="de-DE" sz="3200" b="1" dirty="0" smtClean="0"/>
              <a:t>2017</a:t>
            </a:r>
            <a:r>
              <a:rPr lang="de-DE" sz="3200" b="1" dirty="0"/>
              <a:t/>
            </a:r>
            <a:br>
              <a:rPr lang="de-DE" sz="3200" b="1" dirty="0"/>
            </a:br>
            <a:r>
              <a:rPr lang="de-DE" sz="3200" b="1" dirty="0" smtClean="0"/>
              <a:t>Wesentliche Punkte </a:t>
            </a:r>
            <a:r>
              <a:rPr lang="de-DE" sz="3200" b="1" dirty="0" smtClean="0"/>
              <a:t>(19)</a:t>
            </a:r>
            <a:endParaRPr lang="de-DE" sz="3200" b="1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2852936"/>
            <a:ext cx="8928992" cy="3528392"/>
          </a:xfrm>
        </p:spPr>
        <p:txBody>
          <a:bodyPr>
            <a:noAutofit/>
          </a:bodyPr>
          <a:lstStyle/>
          <a:p>
            <a:r>
              <a:rPr lang="de-DE" sz="2700" dirty="0" smtClean="0"/>
              <a:t>Vorhaben Wasserversorgung:</a:t>
            </a:r>
          </a:p>
          <a:p>
            <a:pPr lvl="1"/>
            <a:r>
              <a:rPr lang="de-DE" sz="2300" dirty="0" smtClean="0"/>
              <a:t>Ausgaben:</a:t>
            </a:r>
          </a:p>
          <a:p>
            <a:pPr lvl="1"/>
            <a:endParaRPr lang="de-DE" sz="2300" dirty="0"/>
          </a:p>
          <a:p>
            <a:pPr lvl="1"/>
            <a:endParaRPr lang="de-DE" sz="2300" dirty="0" smtClean="0"/>
          </a:p>
          <a:p>
            <a:pPr lvl="1"/>
            <a:endParaRPr lang="de-DE" sz="600" dirty="0" smtClean="0"/>
          </a:p>
          <a:p>
            <a:pPr lvl="1"/>
            <a:endParaRPr lang="de-DE" sz="2000" dirty="0" smtClean="0"/>
          </a:p>
          <a:p>
            <a:pPr lvl="1"/>
            <a:r>
              <a:rPr lang="de-DE" sz="2300" dirty="0" smtClean="0"/>
              <a:t>Einnahmen:</a:t>
            </a:r>
            <a:endParaRPr lang="de-DE" sz="2300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68" y="3823171"/>
            <a:ext cx="7867653" cy="122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6" y="5557850"/>
            <a:ext cx="7747136" cy="117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0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95536" y="1700808"/>
            <a:ext cx="8280919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/>
              <a:t>1. Nachtragsvoranschlag </a:t>
            </a:r>
            <a:r>
              <a:rPr lang="de-DE" sz="3200" b="1" dirty="0" smtClean="0"/>
              <a:t>2017</a:t>
            </a:r>
            <a:r>
              <a:rPr lang="de-DE" sz="3200" b="1" dirty="0"/>
              <a:t/>
            </a:r>
            <a:br>
              <a:rPr lang="de-DE" sz="3200" b="1" dirty="0"/>
            </a:br>
            <a:r>
              <a:rPr lang="de-DE" sz="3200" b="1" dirty="0" smtClean="0"/>
              <a:t>Wesentliche Punkte </a:t>
            </a:r>
            <a:r>
              <a:rPr lang="de-DE" sz="3200" b="1" dirty="0" smtClean="0"/>
              <a:t>(20)</a:t>
            </a:r>
            <a:endParaRPr lang="de-DE" sz="3200" b="1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2852936"/>
            <a:ext cx="8928992" cy="3528392"/>
          </a:xfrm>
        </p:spPr>
        <p:txBody>
          <a:bodyPr>
            <a:noAutofit/>
          </a:bodyPr>
          <a:lstStyle/>
          <a:p>
            <a:r>
              <a:rPr lang="de-DE" sz="2700" dirty="0" smtClean="0"/>
              <a:t>Vorhaben Telekommunikationsinfrastrukturnetz</a:t>
            </a:r>
            <a:br>
              <a:rPr lang="de-DE" sz="2700" dirty="0" smtClean="0"/>
            </a:br>
            <a:r>
              <a:rPr lang="de-DE" sz="2700" dirty="0" smtClean="0"/>
              <a:t>Abschnitte 3 und 4:</a:t>
            </a:r>
          </a:p>
          <a:p>
            <a:pPr lvl="1"/>
            <a:r>
              <a:rPr lang="de-DE" sz="2300" dirty="0" smtClean="0"/>
              <a:t>Ausgaben:</a:t>
            </a:r>
          </a:p>
          <a:p>
            <a:pPr lvl="1"/>
            <a:endParaRPr lang="de-DE" sz="2300" dirty="0"/>
          </a:p>
          <a:p>
            <a:pPr lvl="1"/>
            <a:endParaRPr lang="de-DE" sz="2300" dirty="0" smtClean="0"/>
          </a:p>
          <a:p>
            <a:pPr lvl="1"/>
            <a:endParaRPr lang="de-DE" sz="1050" dirty="0" smtClean="0"/>
          </a:p>
          <a:p>
            <a:pPr lvl="1"/>
            <a:r>
              <a:rPr lang="de-DE" sz="2300" dirty="0" smtClean="0"/>
              <a:t>Einnahmen:</a:t>
            </a:r>
            <a:endParaRPr lang="de-DE" sz="2300" dirty="0" smtClean="0"/>
          </a:p>
          <a:p>
            <a:endParaRPr lang="de-DE" sz="2700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654003"/>
            <a:ext cx="7920880" cy="68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43" y="4221087"/>
            <a:ext cx="7858397" cy="73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69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95536" y="1700808"/>
            <a:ext cx="8280919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/>
              <a:t>1. Nachtragsvoranschlag </a:t>
            </a:r>
            <a:r>
              <a:rPr lang="de-DE" sz="3200" b="1" dirty="0" smtClean="0"/>
              <a:t>2017</a:t>
            </a:r>
            <a:r>
              <a:rPr lang="de-DE" sz="3200" b="1" dirty="0"/>
              <a:t/>
            </a:r>
            <a:br>
              <a:rPr lang="de-DE" sz="3200" b="1" dirty="0"/>
            </a:br>
            <a:r>
              <a:rPr lang="de-DE" sz="3200" b="1" dirty="0" smtClean="0"/>
              <a:t>Wesentliche Punkte </a:t>
            </a:r>
            <a:r>
              <a:rPr lang="de-DE" sz="3200" b="1" dirty="0" smtClean="0"/>
              <a:t>(21)</a:t>
            </a:r>
            <a:endParaRPr lang="de-DE" sz="3200" b="1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2852936"/>
            <a:ext cx="8928992" cy="3528392"/>
          </a:xfrm>
        </p:spPr>
        <p:txBody>
          <a:bodyPr>
            <a:noAutofit/>
          </a:bodyPr>
          <a:lstStyle/>
          <a:p>
            <a:r>
              <a:rPr lang="de-DE" sz="2700" dirty="0" smtClean="0"/>
              <a:t>Vorhaben </a:t>
            </a:r>
            <a:r>
              <a:rPr lang="de-DE" sz="2700" dirty="0" err="1" smtClean="0"/>
              <a:t>Grundan</a:t>
            </a:r>
            <a:r>
              <a:rPr lang="de-DE" sz="2700" dirty="0" smtClean="0"/>
              <a:t>- und –</a:t>
            </a:r>
            <a:r>
              <a:rPr lang="de-DE" sz="2700" dirty="0" err="1" smtClean="0"/>
              <a:t>verkäufe</a:t>
            </a:r>
            <a:r>
              <a:rPr lang="de-DE" sz="2700" dirty="0" smtClean="0"/>
              <a:t>:</a:t>
            </a:r>
          </a:p>
          <a:p>
            <a:pPr lvl="1"/>
            <a:r>
              <a:rPr lang="de-DE" sz="2300" dirty="0" smtClean="0"/>
              <a:t>Ausgaben</a:t>
            </a:r>
            <a:r>
              <a:rPr lang="de-DE" sz="2300" dirty="0" smtClean="0"/>
              <a:t>:</a:t>
            </a:r>
          </a:p>
          <a:p>
            <a:pPr lvl="1"/>
            <a:endParaRPr lang="de-DE" sz="2300" dirty="0"/>
          </a:p>
          <a:p>
            <a:pPr lvl="1"/>
            <a:endParaRPr lang="de-DE" sz="2300" dirty="0" smtClean="0"/>
          </a:p>
          <a:p>
            <a:pPr lvl="1"/>
            <a:endParaRPr lang="de-DE" sz="1050" dirty="0" smtClean="0"/>
          </a:p>
          <a:p>
            <a:pPr lvl="1"/>
            <a:r>
              <a:rPr lang="de-DE" sz="2300" dirty="0" smtClean="0"/>
              <a:t>Einnahmen:</a:t>
            </a:r>
          </a:p>
          <a:p>
            <a:pPr marL="0" indent="0">
              <a:buNone/>
            </a:pPr>
            <a:endParaRPr lang="de-DE" sz="2700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24" y="3789040"/>
            <a:ext cx="805275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55" y="5290851"/>
            <a:ext cx="787530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89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507213" y="1700808"/>
            <a:ext cx="8097233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 smtClean="0"/>
              <a:t>1. Nachtragsvoranschlag </a:t>
            </a:r>
            <a:r>
              <a:rPr lang="de-DE" sz="4000" b="1" dirty="0" smtClean="0"/>
              <a:t>2017</a:t>
            </a:r>
            <a:endParaRPr lang="de-DE" sz="4000" b="1" dirty="0" smtClean="0"/>
          </a:p>
          <a:p>
            <a:r>
              <a:rPr lang="de-DE" sz="4000" b="1" dirty="0" smtClean="0"/>
              <a:t>Schuldenart 1</a:t>
            </a:r>
            <a:endParaRPr lang="de-DE" sz="4000" b="1" dirty="0"/>
          </a:p>
        </p:txBody>
      </p:sp>
      <p:pic>
        <p:nvPicPr>
          <p:cNvPr id="14338" name="Picture 2" descr="http://esreicht.info/wp-content/uploads/2014/02/schul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9000"/>
            <a:ext cx="3164623" cy="2038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Autofit/>
          </a:bodyPr>
          <a:lstStyle/>
          <a:p>
            <a:r>
              <a:rPr lang="de-DE" sz="3000" dirty="0" smtClean="0"/>
              <a:t>Anfangsstand: € </a:t>
            </a:r>
            <a:r>
              <a:rPr lang="de-DE" sz="3000" dirty="0" smtClean="0"/>
              <a:t>1.682.500</a:t>
            </a:r>
            <a:r>
              <a:rPr lang="de-DE" sz="3000" dirty="0" smtClean="0"/>
              <a:t>,-</a:t>
            </a:r>
          </a:p>
          <a:p>
            <a:r>
              <a:rPr lang="de-DE" sz="3000" dirty="0" smtClean="0"/>
              <a:t>Zugang: € </a:t>
            </a:r>
            <a:r>
              <a:rPr lang="de-DE" sz="3000" dirty="0" smtClean="0"/>
              <a:t>400.000</a:t>
            </a:r>
            <a:r>
              <a:rPr lang="de-DE" sz="3000" dirty="0" smtClean="0"/>
              <a:t>,-</a:t>
            </a:r>
          </a:p>
          <a:p>
            <a:r>
              <a:rPr lang="de-DE" sz="3000" dirty="0" smtClean="0"/>
              <a:t>Tilgung: € </a:t>
            </a:r>
            <a:r>
              <a:rPr lang="de-DE" sz="3000" dirty="0" smtClean="0"/>
              <a:t>692.800</a:t>
            </a:r>
            <a:r>
              <a:rPr lang="de-DE" sz="3000" dirty="0" smtClean="0"/>
              <a:t>,-</a:t>
            </a:r>
          </a:p>
          <a:p>
            <a:r>
              <a:rPr lang="de-DE" sz="3000" dirty="0" smtClean="0"/>
              <a:t>Zinsen: € </a:t>
            </a:r>
            <a:r>
              <a:rPr lang="de-DE" sz="3000" dirty="0" smtClean="0"/>
              <a:t>9.900</a:t>
            </a:r>
            <a:r>
              <a:rPr lang="de-DE" sz="3000" dirty="0" smtClean="0"/>
              <a:t>,-</a:t>
            </a:r>
          </a:p>
          <a:p>
            <a:r>
              <a:rPr lang="de-DE" sz="3000" dirty="0" err="1" smtClean="0"/>
              <a:t>Ersätze</a:t>
            </a:r>
            <a:r>
              <a:rPr lang="de-DE" sz="3000" dirty="0" smtClean="0"/>
              <a:t>: € </a:t>
            </a:r>
            <a:r>
              <a:rPr lang="de-DE" sz="3000" dirty="0" smtClean="0"/>
              <a:t>7.200</a:t>
            </a:r>
            <a:r>
              <a:rPr lang="de-DE" sz="3000" dirty="0" smtClean="0"/>
              <a:t>,-</a:t>
            </a:r>
          </a:p>
          <a:p>
            <a:r>
              <a:rPr lang="de-DE" sz="3000" dirty="0" smtClean="0"/>
              <a:t>Voraussichtlicher Endstand: € </a:t>
            </a:r>
            <a:r>
              <a:rPr lang="de-DE" sz="3000" dirty="0" smtClean="0"/>
              <a:t>1.389.700</a:t>
            </a:r>
            <a:r>
              <a:rPr lang="de-DE" sz="3000" dirty="0" smtClean="0"/>
              <a:t>,-</a:t>
            </a:r>
            <a:endParaRPr lang="de-DE" sz="3000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04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507213" y="1700808"/>
            <a:ext cx="8097233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 smtClean="0"/>
              <a:t>1. Nachtragsvoranschlag </a:t>
            </a:r>
            <a:r>
              <a:rPr lang="de-DE" sz="4000" b="1" dirty="0" smtClean="0"/>
              <a:t>2017</a:t>
            </a:r>
            <a:endParaRPr lang="de-DE" sz="4000" b="1" dirty="0" smtClean="0"/>
          </a:p>
          <a:p>
            <a:r>
              <a:rPr lang="de-DE" sz="4000" b="1" dirty="0" smtClean="0"/>
              <a:t>Schuldenart 2</a:t>
            </a:r>
            <a:endParaRPr lang="de-DE" sz="4000" b="1" dirty="0"/>
          </a:p>
        </p:txBody>
      </p:sp>
      <p:pic>
        <p:nvPicPr>
          <p:cNvPr id="14338" name="Picture 2" descr="http://esreicht.info/wp-content/uploads/2014/02/schul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9000"/>
            <a:ext cx="3164623" cy="2038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73227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Anfangsstand: € </a:t>
            </a:r>
            <a:r>
              <a:rPr lang="de-DE" dirty="0" smtClean="0"/>
              <a:t>12.475.976,34</a:t>
            </a:r>
            <a:endParaRPr lang="de-DE" dirty="0" smtClean="0"/>
          </a:p>
          <a:p>
            <a:r>
              <a:rPr lang="de-DE" dirty="0" smtClean="0"/>
              <a:t>Zugang: € </a:t>
            </a:r>
            <a:r>
              <a:rPr lang="de-DE" dirty="0" smtClean="0"/>
              <a:t>1.819.200</a:t>
            </a:r>
            <a:r>
              <a:rPr lang="de-DE" dirty="0" smtClean="0"/>
              <a:t>,-</a:t>
            </a:r>
          </a:p>
          <a:p>
            <a:r>
              <a:rPr lang="de-DE" dirty="0" smtClean="0"/>
              <a:t>Tilgung: € </a:t>
            </a:r>
            <a:r>
              <a:rPr lang="de-DE" dirty="0" smtClean="0"/>
              <a:t>449.000</a:t>
            </a:r>
            <a:r>
              <a:rPr lang="de-DE" dirty="0" smtClean="0"/>
              <a:t>,-</a:t>
            </a:r>
          </a:p>
          <a:p>
            <a:r>
              <a:rPr lang="de-DE" dirty="0" smtClean="0"/>
              <a:t>Zinsen: € </a:t>
            </a:r>
            <a:r>
              <a:rPr lang="de-DE" dirty="0" smtClean="0"/>
              <a:t>131.300</a:t>
            </a:r>
            <a:r>
              <a:rPr lang="de-DE" dirty="0" smtClean="0"/>
              <a:t>,-</a:t>
            </a:r>
          </a:p>
          <a:p>
            <a:r>
              <a:rPr lang="de-DE" dirty="0" err="1" smtClean="0"/>
              <a:t>Ersätze</a:t>
            </a:r>
            <a:r>
              <a:rPr lang="de-DE" dirty="0" smtClean="0"/>
              <a:t>: € </a:t>
            </a:r>
            <a:r>
              <a:rPr lang="de-DE" dirty="0" smtClean="0"/>
              <a:t>583.100</a:t>
            </a:r>
            <a:r>
              <a:rPr lang="de-DE" dirty="0" smtClean="0"/>
              <a:t>,-</a:t>
            </a:r>
          </a:p>
          <a:p>
            <a:r>
              <a:rPr lang="de-DE" dirty="0"/>
              <a:t>Voraussichtlicher Endstand: </a:t>
            </a:r>
            <a:r>
              <a:rPr lang="de-DE" dirty="0" smtClean="0"/>
              <a:t>€ 13.846.176,34</a:t>
            </a:r>
            <a:endParaRPr lang="de-DE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51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507213" y="1700808"/>
            <a:ext cx="8097233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 smtClean="0"/>
              <a:t>1. Nachtragsvoranschlag </a:t>
            </a:r>
            <a:r>
              <a:rPr lang="de-DE" sz="4000" b="1" dirty="0" smtClean="0"/>
              <a:t>2017</a:t>
            </a:r>
            <a:endParaRPr lang="de-DE" sz="4000" b="1" dirty="0" smtClean="0"/>
          </a:p>
          <a:p>
            <a:r>
              <a:rPr lang="de-DE" sz="4000" b="1" dirty="0" smtClean="0"/>
              <a:t>Gesamtaufstellung Schuldenart 1 und 2</a:t>
            </a:r>
            <a:endParaRPr lang="de-DE" sz="4000" b="1" dirty="0"/>
          </a:p>
        </p:txBody>
      </p:sp>
      <p:pic>
        <p:nvPicPr>
          <p:cNvPr id="14338" name="Picture 2" descr="http://esreicht.info/wp-content/uploads/2014/02/schul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9000"/>
            <a:ext cx="3164623" cy="2038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73227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Anfangsstand: € </a:t>
            </a:r>
            <a:r>
              <a:rPr lang="de-DE" dirty="0" smtClean="0"/>
              <a:t>14.158.476,34</a:t>
            </a:r>
            <a:endParaRPr lang="de-DE" dirty="0" smtClean="0"/>
          </a:p>
          <a:p>
            <a:r>
              <a:rPr lang="de-DE" dirty="0" smtClean="0"/>
              <a:t>Zugang: € </a:t>
            </a:r>
            <a:r>
              <a:rPr lang="de-DE" dirty="0" smtClean="0"/>
              <a:t>2.219.200</a:t>
            </a:r>
            <a:r>
              <a:rPr lang="de-DE" dirty="0" smtClean="0"/>
              <a:t>,-</a:t>
            </a:r>
          </a:p>
          <a:p>
            <a:r>
              <a:rPr lang="de-DE" dirty="0" smtClean="0"/>
              <a:t>Tilgung: € </a:t>
            </a:r>
            <a:r>
              <a:rPr lang="de-DE" dirty="0" smtClean="0"/>
              <a:t>1.141.800</a:t>
            </a:r>
            <a:r>
              <a:rPr lang="de-DE" dirty="0" smtClean="0"/>
              <a:t>,-</a:t>
            </a:r>
          </a:p>
          <a:p>
            <a:r>
              <a:rPr lang="de-DE" dirty="0" smtClean="0"/>
              <a:t>Zinsen: € </a:t>
            </a:r>
            <a:r>
              <a:rPr lang="de-DE" dirty="0" smtClean="0"/>
              <a:t>141.200</a:t>
            </a:r>
            <a:r>
              <a:rPr lang="de-DE" dirty="0" smtClean="0"/>
              <a:t>,-</a:t>
            </a:r>
          </a:p>
          <a:p>
            <a:r>
              <a:rPr lang="de-DE" dirty="0" err="1" smtClean="0"/>
              <a:t>Ersätze</a:t>
            </a:r>
            <a:r>
              <a:rPr lang="de-DE" dirty="0" smtClean="0"/>
              <a:t>: € </a:t>
            </a:r>
            <a:r>
              <a:rPr lang="de-DE" dirty="0" smtClean="0"/>
              <a:t>590.300</a:t>
            </a:r>
            <a:r>
              <a:rPr lang="de-DE" dirty="0" smtClean="0"/>
              <a:t>,-</a:t>
            </a:r>
          </a:p>
          <a:p>
            <a:r>
              <a:rPr lang="de-DE" dirty="0" smtClean="0"/>
              <a:t>voraussichtlicher Endstand: € </a:t>
            </a:r>
            <a:r>
              <a:rPr lang="de-DE" dirty="0" smtClean="0"/>
              <a:t>15.235.876,34</a:t>
            </a:r>
            <a:endParaRPr lang="de-DE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8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Bildergebnis für rückl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361" y="4437112"/>
            <a:ext cx="2640481" cy="19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507213" y="1700808"/>
            <a:ext cx="8097233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 smtClean="0"/>
              <a:t>1. Nachtragsvoranschlag </a:t>
            </a:r>
            <a:r>
              <a:rPr lang="de-DE" sz="4000" b="1" dirty="0" smtClean="0"/>
              <a:t>2017</a:t>
            </a:r>
            <a:endParaRPr lang="de-DE" sz="4000" b="1" dirty="0" smtClean="0"/>
          </a:p>
          <a:p>
            <a:r>
              <a:rPr lang="de-DE" sz="4000" b="1" dirty="0" smtClean="0"/>
              <a:t>Nachweis über Zuführungen</a:t>
            </a:r>
            <a:endParaRPr lang="de-DE" sz="4000" b="1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71" y="2996952"/>
            <a:ext cx="8496942" cy="110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52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507213" y="1700808"/>
            <a:ext cx="8097233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 smtClean="0"/>
              <a:t>Wichtige Hinweise (1)</a:t>
            </a:r>
            <a:endParaRPr lang="de-DE" sz="4000" b="1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73227"/>
          </a:xfrm>
        </p:spPr>
        <p:txBody>
          <a:bodyPr>
            <a:normAutofit/>
          </a:bodyPr>
          <a:lstStyle/>
          <a:p>
            <a:r>
              <a:rPr lang="de-DE" dirty="0" smtClean="0"/>
              <a:t>Derzeit: Sperre der Bedarfszuweisungsmittel</a:t>
            </a:r>
          </a:p>
          <a:p>
            <a:r>
              <a:rPr lang="de-DE" dirty="0" smtClean="0"/>
              <a:t>Baustopp für alle Projekte, deren Finanzierung nicht restlos gesichert ist</a:t>
            </a:r>
          </a:p>
          <a:p>
            <a:r>
              <a:rPr lang="de-DE" dirty="0" smtClean="0"/>
              <a:t>neue Auftragsvergaben ausschließlich nach der geltenden Rechtslage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543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85800" y="1484784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 smtClean="0"/>
              <a:t>Einnahmenunterschreitungen AOH (3)</a:t>
            </a:r>
            <a:endParaRPr lang="de-DE" sz="4000" b="1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67544" y="2492896"/>
            <a:ext cx="8352928" cy="4104456"/>
          </a:xfrm>
        </p:spPr>
        <p:txBody>
          <a:bodyPr>
            <a:noAutofit/>
          </a:bodyPr>
          <a:lstStyle/>
          <a:p>
            <a:r>
              <a:rPr lang="de-DE" sz="2800" dirty="0" smtClean="0"/>
              <a:t>€ 26.200,-   WVA BA 03, Zuführung vom OH</a:t>
            </a:r>
          </a:p>
          <a:p>
            <a:pPr lvl="1"/>
            <a:r>
              <a:rPr lang="de-DE" dirty="0" smtClean="0"/>
              <a:t>Kollaudierung und Endabrechnung erst 2017</a:t>
            </a:r>
          </a:p>
          <a:p>
            <a:pPr marL="457200" lvl="1" indent="0">
              <a:buNone/>
            </a:pPr>
            <a:endParaRPr lang="de-DE" sz="1200" dirty="0" smtClean="0"/>
          </a:p>
          <a:p>
            <a:r>
              <a:rPr lang="de-DE" sz="2800" dirty="0" smtClean="0"/>
              <a:t>€ 24.115,60,-   ABA BA 08, Anschlussgebühren</a:t>
            </a:r>
          </a:p>
          <a:p>
            <a:pPr lvl="1"/>
            <a:r>
              <a:rPr lang="de-DE" dirty="0" smtClean="0"/>
              <a:t> Rest-Vorschreibung erst 2017</a:t>
            </a:r>
          </a:p>
          <a:p>
            <a:pPr marL="457200" lvl="1" indent="0">
              <a:buNone/>
            </a:pPr>
            <a:endParaRPr lang="de-DE" sz="1200" dirty="0" smtClean="0"/>
          </a:p>
          <a:p>
            <a:r>
              <a:rPr lang="de-DE" sz="2800" dirty="0" smtClean="0"/>
              <a:t>€ 227.800,-   ABA BA 08, Zuführung von ABA BA 05</a:t>
            </a:r>
          </a:p>
          <a:p>
            <a:pPr lvl="1"/>
            <a:r>
              <a:rPr lang="de-DE" dirty="0" smtClean="0"/>
              <a:t> Kollaudierung und Endabrechnung erst 2017</a:t>
            </a:r>
          </a:p>
          <a:p>
            <a:pPr marL="0" indent="0">
              <a:buNone/>
            </a:pPr>
            <a:endParaRPr lang="de-DE" sz="2800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57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507213" y="1700808"/>
            <a:ext cx="8097233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 smtClean="0"/>
              <a:t>Wichtige Hinweise (2)</a:t>
            </a:r>
            <a:endParaRPr lang="de-DE" sz="4000" b="1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7322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de-DE" b="1" dirty="0"/>
              <a:t>§ 72 Abs. 9 NÖ GO:</a:t>
            </a:r>
            <a:r>
              <a:rPr lang="de-DE" dirty="0"/>
              <a:t> Vorhaben, deren Ausgaben ganz oder teilweise aus Mitteln des außerordentlichen Voranschlages zu decken sind, dürfen erst dann begonnen werden, wenn der Eingang der </a:t>
            </a:r>
            <a:r>
              <a:rPr lang="de-DE" dirty="0" err="1"/>
              <a:t>hiefür</a:t>
            </a:r>
            <a:r>
              <a:rPr lang="de-DE" dirty="0"/>
              <a:t> vorgesehenen Einnahmen gesichert ist, sowie alle erforderlichen aufsichtsbehördlichen Genehmigungen nach § 90 vorliegen oder das Vorhaben im mittelfristigen Finanzplan dargestellt ist.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9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507213" y="1700808"/>
            <a:ext cx="8097233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 smtClean="0"/>
              <a:t>Wichtige Hinweise (3)</a:t>
            </a:r>
            <a:endParaRPr lang="de-DE" sz="4000" b="1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73227"/>
          </a:xfrm>
        </p:spPr>
        <p:txBody>
          <a:bodyPr>
            <a:normAutofit/>
          </a:bodyPr>
          <a:lstStyle/>
          <a:p>
            <a:r>
              <a:rPr lang="de-DE" dirty="0"/>
              <a:t>Darlehensaufnahmen und Darlehensgenehmigungen nur bei freier Finanzspitze</a:t>
            </a:r>
          </a:p>
          <a:p>
            <a:r>
              <a:rPr lang="de-DE" dirty="0" smtClean="0"/>
              <a:t>Freie </a:t>
            </a:r>
            <a:r>
              <a:rPr lang="de-DE" dirty="0"/>
              <a:t>Finanzspitze = laufende Einnahmen der Gemeinde müssen die laufenden Ausgaben übersteigen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32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Ähnliches Fot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2" y="980728"/>
            <a:ext cx="907969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2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85800" y="1484784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 smtClean="0"/>
              <a:t>Einnahmenunterschreitungen AOH (4)</a:t>
            </a:r>
            <a:endParaRPr lang="de-DE" sz="4000" b="1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67544" y="2492896"/>
            <a:ext cx="8352928" cy="4104456"/>
          </a:xfrm>
        </p:spPr>
        <p:txBody>
          <a:bodyPr>
            <a:noAutofit/>
          </a:bodyPr>
          <a:lstStyle/>
          <a:p>
            <a:r>
              <a:rPr lang="de-DE" sz="2800" dirty="0" smtClean="0"/>
              <a:t>€ 987.500,-   LWL-Projekt, Darlehensaufnahme</a:t>
            </a:r>
          </a:p>
          <a:p>
            <a:pPr lvl="1"/>
            <a:r>
              <a:rPr lang="de-DE" dirty="0" smtClean="0"/>
              <a:t>verschoben auf 2017</a:t>
            </a:r>
          </a:p>
          <a:p>
            <a:pPr marL="457200" lvl="1" indent="0">
              <a:buNone/>
            </a:pPr>
            <a:endParaRPr lang="de-DE" sz="2000" dirty="0" smtClean="0"/>
          </a:p>
          <a:p>
            <a:pPr marL="457200" lvl="1" indent="0">
              <a:buNone/>
            </a:pPr>
            <a:endParaRPr lang="de-DE" sz="1200" dirty="0" smtClean="0"/>
          </a:p>
          <a:p>
            <a:r>
              <a:rPr lang="de-DE" sz="2800" dirty="0" smtClean="0"/>
              <a:t>€ 500.000,-   LWL-Projekt, Förderungen</a:t>
            </a:r>
          </a:p>
          <a:p>
            <a:pPr lvl="1"/>
            <a:r>
              <a:rPr lang="de-DE" dirty="0" smtClean="0"/>
              <a:t> Auszahlung der Bundesförderung erst 2017</a:t>
            </a:r>
          </a:p>
          <a:p>
            <a:pPr marL="457200" lvl="1" indent="0">
              <a:buNone/>
            </a:pPr>
            <a:endParaRPr lang="de-DE" sz="1200" dirty="0" smtClean="0"/>
          </a:p>
          <a:p>
            <a:pPr marL="0" indent="0">
              <a:buNone/>
            </a:pPr>
            <a:endParaRPr lang="de-DE" sz="2800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7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85800" y="1484784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 smtClean="0"/>
              <a:t>Ausgabenüberschreitungen OH (1)</a:t>
            </a:r>
            <a:endParaRPr lang="de-DE" sz="4000" b="1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395536" y="2492896"/>
            <a:ext cx="8352927" cy="4104456"/>
          </a:xfrm>
        </p:spPr>
        <p:txBody>
          <a:bodyPr>
            <a:noAutofit/>
          </a:bodyPr>
          <a:lstStyle/>
          <a:p>
            <a:r>
              <a:rPr lang="de-DE" sz="2800" dirty="0" smtClean="0"/>
              <a:t>€ 2.705,03   Allgemeine Verwaltung, Verbrauchsgüter</a:t>
            </a:r>
          </a:p>
          <a:p>
            <a:pPr lvl="1"/>
            <a:r>
              <a:rPr lang="de-DE" dirty="0" smtClean="0"/>
              <a:t>Quartals- und Endabrechnung Fa. Ricoh</a:t>
            </a:r>
          </a:p>
          <a:p>
            <a:pPr marL="457200" lvl="1" indent="0">
              <a:buNone/>
            </a:pPr>
            <a:endParaRPr lang="de-DE" sz="1600" dirty="0" smtClean="0"/>
          </a:p>
          <a:p>
            <a:r>
              <a:rPr lang="de-DE" sz="2800" dirty="0" smtClean="0"/>
              <a:t>€ 3.596,83   Allgemeine Verwaltung, Rechtskosten</a:t>
            </a:r>
          </a:p>
          <a:p>
            <a:pPr lvl="1"/>
            <a:r>
              <a:rPr lang="de-DE" dirty="0" smtClean="0"/>
              <a:t> Kosten lt. Endurteil Causa Elektro-Meisterbetrieb</a:t>
            </a:r>
          </a:p>
          <a:p>
            <a:pPr marL="457200" lvl="1" indent="0">
              <a:buNone/>
            </a:pPr>
            <a:endParaRPr lang="de-DE" sz="1600" dirty="0" smtClean="0"/>
          </a:p>
          <a:p>
            <a:r>
              <a:rPr lang="de-DE" sz="2800" dirty="0" smtClean="0"/>
              <a:t>€ 2.241,75   Volksschule, Steuern und Abgaben</a:t>
            </a:r>
          </a:p>
          <a:p>
            <a:pPr lvl="1"/>
            <a:r>
              <a:rPr lang="de-DE" dirty="0" smtClean="0"/>
              <a:t> Kanal-Einmündungsabgabe</a:t>
            </a:r>
          </a:p>
          <a:p>
            <a:endParaRPr lang="de-DE" sz="2800" dirty="0"/>
          </a:p>
        </p:txBody>
      </p:sp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896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85800" y="1628800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 smtClean="0"/>
              <a:t>Ausgabenüberschreitungen OH (2)</a:t>
            </a:r>
            <a:endParaRPr lang="de-DE" sz="4000" b="1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395536" y="2780928"/>
            <a:ext cx="8496944" cy="1728192"/>
          </a:xfrm>
        </p:spPr>
        <p:txBody>
          <a:bodyPr>
            <a:noAutofit/>
          </a:bodyPr>
          <a:lstStyle/>
          <a:p>
            <a:r>
              <a:rPr lang="de-DE" sz="2800" dirty="0"/>
              <a:t>€ 11.587,16   Wasserversorgung, Baukosten</a:t>
            </a:r>
          </a:p>
          <a:p>
            <a:pPr lvl="1"/>
            <a:r>
              <a:rPr lang="de-DE" dirty="0"/>
              <a:t>Herstellung einiger Anschlüsse und </a:t>
            </a:r>
            <a:r>
              <a:rPr lang="de-DE" dirty="0" smtClean="0"/>
              <a:t>Hydranten</a:t>
            </a:r>
          </a:p>
          <a:p>
            <a:pPr lvl="1"/>
            <a:endParaRPr lang="de-DE" sz="1600" dirty="0" smtClean="0"/>
          </a:p>
          <a:p>
            <a:r>
              <a:rPr lang="de-DE" sz="2800" dirty="0"/>
              <a:t>€ </a:t>
            </a:r>
            <a:r>
              <a:rPr lang="de-DE" sz="2800" dirty="0" smtClean="0"/>
              <a:t>6.133,83   </a:t>
            </a:r>
            <a:r>
              <a:rPr lang="de-DE" sz="2800" dirty="0"/>
              <a:t>Wasserversorgung, </a:t>
            </a:r>
            <a:r>
              <a:rPr lang="de-DE" sz="2800" dirty="0" smtClean="0"/>
              <a:t>Instandhaltung</a:t>
            </a:r>
            <a:endParaRPr lang="de-DE" sz="2800" dirty="0"/>
          </a:p>
          <a:p>
            <a:pPr lvl="1"/>
            <a:r>
              <a:rPr lang="de-DE" dirty="0" smtClean="0"/>
              <a:t>Sanierung diverser Gebrechen</a:t>
            </a:r>
          </a:p>
          <a:p>
            <a:pPr lvl="1"/>
            <a:endParaRPr lang="de-DE" sz="1600" dirty="0" smtClean="0"/>
          </a:p>
          <a:p>
            <a:r>
              <a:rPr lang="de-DE" sz="2800" dirty="0"/>
              <a:t>€ </a:t>
            </a:r>
            <a:r>
              <a:rPr lang="de-DE" sz="2800" dirty="0" smtClean="0"/>
              <a:t>421.699,-   Maastricht-Buchungen</a:t>
            </a:r>
            <a:endParaRPr lang="de-DE" sz="2800" dirty="0"/>
          </a:p>
          <a:p>
            <a:pPr marL="457200" lvl="1" indent="0">
              <a:buNone/>
            </a:pPr>
            <a:endParaRPr lang="de-DE" dirty="0"/>
          </a:p>
        </p:txBody>
      </p:sp>
      <p:pic>
        <p:nvPicPr>
          <p:cNvPr id="5122" name="Picture 2" descr="Bildergebnis für g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62" y="4869160"/>
            <a:ext cx="2485918" cy="1654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C:\Users\bogsan.DOMAENE\AppData\Local\Microsoft\Windows\Temporary Internet Files\Content.Word\Briefkopf-neu4-transparen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507215" y="1556792"/>
            <a:ext cx="791864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 smtClean="0"/>
              <a:t>Rechnungsabschluss 2016 - Eckdaten</a:t>
            </a:r>
            <a:endParaRPr lang="de-DE" sz="4000" b="1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50115" y="2420888"/>
            <a:ext cx="7632848" cy="1512628"/>
          </a:xfrm>
        </p:spPr>
        <p:txBody>
          <a:bodyPr>
            <a:noAutofit/>
          </a:bodyPr>
          <a:lstStyle/>
          <a:p>
            <a:r>
              <a:rPr lang="de-DE" sz="3000" dirty="0" smtClean="0"/>
              <a:t>Kassenbestand zum 31.12.2016: € 566.063,95</a:t>
            </a:r>
          </a:p>
          <a:p>
            <a:r>
              <a:rPr lang="de-DE" sz="3000" dirty="0" smtClean="0"/>
              <a:t>Gesamtabschluss OH: + € 577.254,33</a:t>
            </a:r>
          </a:p>
          <a:p>
            <a:r>
              <a:rPr lang="de-DE" sz="3000" dirty="0" smtClean="0"/>
              <a:t>Gesamtabschluss AOH: </a:t>
            </a:r>
            <a:r>
              <a:rPr lang="de-DE" sz="3000" dirty="0" smtClean="0">
                <a:solidFill>
                  <a:srgbClr val="FF0000"/>
                </a:solidFill>
              </a:rPr>
              <a:t>- € 827.531,80</a:t>
            </a:r>
          </a:p>
          <a:p>
            <a:endParaRPr lang="de-DE" sz="3000" dirty="0" smtClean="0"/>
          </a:p>
        </p:txBody>
      </p:sp>
      <p:pic>
        <p:nvPicPr>
          <p:cNvPr id="9" name="Grafik 8" descr="C:\Users\bogsan.DOMAENE\AppData\Local\Microsoft\Windows\Temporary Internet Files\Content.Word\Briefkopf-neu4-transparen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0648"/>
            <a:ext cx="618172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4365104"/>
            <a:ext cx="84105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49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1541</Words>
  <Application>Microsoft Office PowerPoint</Application>
  <PresentationFormat>Bildschirmpräsentation (4:3)</PresentationFormat>
  <Paragraphs>382</Paragraphs>
  <Slides>52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52</vt:i4>
      </vt:variant>
    </vt:vector>
  </HeadingPairs>
  <TitlesOfParts>
    <vt:vector size="53" baseType="lpstr">
      <vt:lpstr>Larissa</vt:lpstr>
      <vt:lpstr>Rechnungsabschluss 2016 1. Nachtragsvoranschlag 2017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Sandra Bogner</dc:creator>
  <cp:lastModifiedBy>Sandra Bogner</cp:lastModifiedBy>
  <cp:revision>225</cp:revision>
  <cp:lastPrinted>2017-03-28T16:23:13Z</cp:lastPrinted>
  <dcterms:created xsi:type="dcterms:W3CDTF">2016-03-25T09:10:14Z</dcterms:created>
  <dcterms:modified xsi:type="dcterms:W3CDTF">2017-03-28T16:23:14Z</dcterms:modified>
</cp:coreProperties>
</file>